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  <p:sldMasterId id="2147483692" r:id="rId5"/>
    <p:sldMasterId id="2147483699" r:id="rId6"/>
    <p:sldMasterId id="2147483706" r:id="rId7"/>
  </p:sldMasterIdLst>
  <p:notesMasterIdLst>
    <p:notesMasterId r:id="rId14"/>
  </p:notesMasterIdLst>
  <p:sldIdLst>
    <p:sldId id="258" r:id="rId8"/>
    <p:sldId id="2147472220" r:id="rId9"/>
    <p:sldId id="2147472209" r:id="rId10"/>
    <p:sldId id="2147472219" r:id="rId11"/>
    <p:sldId id="2147472212" r:id="rId12"/>
    <p:sldId id="214747221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183E62-7EFE-4481-96F2-C39C3F9F7F85}">
          <p14:sldIdLst>
            <p14:sldId id="258"/>
            <p14:sldId id="2147472220"/>
            <p14:sldId id="2147472209"/>
            <p14:sldId id="2147472219"/>
            <p14:sldId id="2147472212"/>
            <p14:sldId id="214747221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17D9E02-1F77-7687-1896-64EC32FD2393}" name="Monroe, Ernest" initials="ME" userId="S::emonroe@deloitte.com::d8867240-2507-4c53-8d57-c7433ce043d4" providerId="AD"/>
  <p188:author id="{89105E0D-D3F5-9437-8FB4-C93DD97A4C6D}" name="Jackson, Nicole C" initials="JNC" userId="S::Nicole.C.Jackson@hud.gov::55787084-944d-456f-824b-b17af67179fc" providerId="AD"/>
  <p188:author id="{9088A92C-0045-2A30-8F87-0527186AB515}" name="Jackson, Nicole C" initials="JC" userId="S::nicole.c.jackson@hud.gov::55787084-944d-456f-824b-b17af67179fc" providerId="AD"/>
  <p188:author id="{95B2427F-DA83-4160-DFF8-5EFCB1ADBE06}" name="Just-Buddy, Tesheka R" initials="JBTR" userId="S::Tesheka.R.Just-buddy@HUD.GOV::79c075a4-f984-4a3a-bb28-1f5b4834a09a" providerId="AD"/>
  <p188:author id="{A023F09F-0C25-80E1-850F-E49539551BE7}" name="Sincak, John Arthur" initials="SJA" userId="S::jsincak@deloitte.com::07ae0879-8312-4eb9-8e75-3a1d7625e2c7" providerId="AD"/>
  <p188:author id="{FF58A5D2-8D69-F72D-360F-9268B52B3B3E}" name="Zia, Laraib" initials="ZL" userId="S::lzia@deloitte.com::25febb2d-6712-4614-b9b1-c49b75d5b87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n, Andre L" initials="CAL" lastIdx="15" clrIdx="0">
    <p:extLst>
      <p:ext uri="{19B8F6BF-5375-455C-9EA6-DF929625EA0E}">
        <p15:presenceInfo xmlns:p15="http://schemas.microsoft.com/office/powerpoint/2012/main" userId="S::andrelchen@deloitte.com::d172f413-dea9-4b12-bab1-e48f6ea9bad9" providerId="AD"/>
      </p:ext>
    </p:extLst>
  </p:cmAuthor>
  <p:cmAuthor id="2" name="Blaine, Robert" initials="BR" lastIdx="3" clrIdx="1">
    <p:extLst>
      <p:ext uri="{19B8F6BF-5375-455C-9EA6-DF929625EA0E}">
        <p15:presenceInfo xmlns:p15="http://schemas.microsoft.com/office/powerpoint/2012/main" userId="S::rblaine@deloitte.com::6668ac33-0fce-40a6-a1ae-bbef2ff1dc6c" providerId="AD"/>
      </p:ext>
    </p:extLst>
  </p:cmAuthor>
  <p:cmAuthor id="3" name="Byrd, Bradshaw" initials="BB" lastIdx="10" clrIdx="2">
    <p:extLst>
      <p:ext uri="{19B8F6BF-5375-455C-9EA6-DF929625EA0E}">
        <p15:presenceInfo xmlns:p15="http://schemas.microsoft.com/office/powerpoint/2012/main" userId="S::wbyrd@deloitte.com::fe955607-3d34-464f-b816-2d70381fe318" providerId="AD"/>
      </p:ext>
    </p:extLst>
  </p:cmAuthor>
  <p:cmAuthor id="4" name="Cheng, Anna" initials="CA" lastIdx="12" clrIdx="3">
    <p:extLst>
      <p:ext uri="{19B8F6BF-5375-455C-9EA6-DF929625EA0E}">
        <p15:presenceInfo xmlns:p15="http://schemas.microsoft.com/office/powerpoint/2012/main" userId="S::annacheng@deloitte.com::6cd66cb9-6d16-4a91-b02d-da63bf0cb0d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6A"/>
    <a:srgbClr val="3B5D8B"/>
    <a:srgbClr val="366FBC"/>
    <a:srgbClr val="2A5792"/>
    <a:srgbClr val="CFD4D8"/>
    <a:srgbClr val="244C7F"/>
    <a:srgbClr val="B2BB1E"/>
    <a:srgbClr val="A5AC1C"/>
    <a:srgbClr val="FFFFFF"/>
    <a:srgbClr val="BE1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B1E67B-601E-4345-AA3D-572C1D93734F}" v="2" dt="2023-04-25T14:56:52.8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1988" autoAdjust="0"/>
  </p:normalViewPr>
  <p:slideViewPr>
    <p:cSldViewPr snapToGrid="0">
      <p:cViewPr varScale="1">
        <p:scale>
          <a:sx n="114" d="100"/>
          <a:sy n="114" d="100"/>
        </p:scale>
        <p:origin x="152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23" Type="http://schemas.openxmlformats.org/officeDocument/2006/relationships/customXml" Target="../customXml/item4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-Buddy, Tesheka R" userId="79c075a4-f984-4a3a-bb28-1f5b4834a09a" providerId="ADAL" clId="{BFB1E67B-601E-4345-AA3D-572C1D93734F}"/>
    <pc:docChg chg="custSel delSld modSld modSection">
      <pc:chgData name="Just-Buddy, Tesheka R" userId="79c075a4-f984-4a3a-bb28-1f5b4834a09a" providerId="ADAL" clId="{BFB1E67B-601E-4345-AA3D-572C1D93734F}" dt="2023-04-25T15:10:13.741" v="74" actId="20577"/>
      <pc:docMkLst>
        <pc:docMk/>
      </pc:docMkLst>
      <pc:sldChg chg="modSp mod">
        <pc:chgData name="Just-Buddy, Tesheka R" userId="79c075a4-f984-4a3a-bb28-1f5b4834a09a" providerId="ADAL" clId="{BFB1E67B-601E-4345-AA3D-572C1D93734F}" dt="2023-04-25T15:10:13.741" v="74" actId="20577"/>
        <pc:sldMkLst>
          <pc:docMk/>
          <pc:sldMk cId="1496128945" sldId="258"/>
        </pc:sldMkLst>
        <pc:spChg chg="mod">
          <ac:chgData name="Just-Buddy, Tesheka R" userId="79c075a4-f984-4a3a-bb28-1f5b4834a09a" providerId="ADAL" clId="{BFB1E67B-601E-4345-AA3D-572C1D93734F}" dt="2023-04-25T15:10:13.741" v="74" actId="20577"/>
          <ac:spMkLst>
            <pc:docMk/>
            <pc:sldMk cId="1496128945" sldId="258"/>
            <ac:spMk id="8" creationId="{69797571-3944-469C-964E-534013341303}"/>
          </ac:spMkLst>
        </pc:spChg>
      </pc:sldChg>
      <pc:sldChg chg="del">
        <pc:chgData name="Just-Buddy, Tesheka R" userId="79c075a4-f984-4a3a-bb28-1f5b4834a09a" providerId="ADAL" clId="{BFB1E67B-601E-4345-AA3D-572C1D93734F}" dt="2023-04-25T14:56:08.599" v="0" actId="47"/>
        <pc:sldMkLst>
          <pc:docMk/>
          <pc:sldMk cId="4274487098" sldId="2147309504"/>
        </pc:sldMkLst>
      </pc:sldChg>
      <pc:sldChg chg="delSp modSp mod">
        <pc:chgData name="Just-Buddy, Tesheka R" userId="79c075a4-f984-4a3a-bb28-1f5b4834a09a" providerId="ADAL" clId="{BFB1E67B-601E-4345-AA3D-572C1D93734F}" dt="2023-04-25T15:09:07.682" v="72" actId="255"/>
        <pc:sldMkLst>
          <pc:docMk/>
          <pc:sldMk cId="1562969757" sldId="2147472220"/>
        </pc:sldMkLst>
        <pc:spChg chg="del">
          <ac:chgData name="Just-Buddy, Tesheka R" userId="79c075a4-f984-4a3a-bb28-1f5b4834a09a" providerId="ADAL" clId="{BFB1E67B-601E-4345-AA3D-572C1D93734F}" dt="2023-04-25T14:56:20.261" v="2" actId="478"/>
          <ac:spMkLst>
            <pc:docMk/>
            <pc:sldMk cId="1562969757" sldId="2147472220"/>
            <ac:spMk id="33" creationId="{C3F4657F-EC43-4363-B0EE-0C04CDF84803}"/>
          </ac:spMkLst>
        </pc:spChg>
        <pc:spChg chg="del">
          <ac:chgData name="Just-Buddy, Tesheka R" userId="79c075a4-f984-4a3a-bb28-1f5b4834a09a" providerId="ADAL" clId="{BFB1E67B-601E-4345-AA3D-572C1D93734F}" dt="2023-04-25T14:56:18.272" v="1" actId="478"/>
          <ac:spMkLst>
            <pc:docMk/>
            <pc:sldMk cId="1562969757" sldId="2147472220"/>
            <ac:spMk id="34" creationId="{911BC253-EE33-443F-BFF7-0452F709EDAE}"/>
          </ac:spMkLst>
        </pc:spChg>
        <pc:spChg chg="del">
          <ac:chgData name="Just-Buddy, Tesheka R" userId="79c075a4-f984-4a3a-bb28-1f5b4834a09a" providerId="ADAL" clId="{BFB1E67B-601E-4345-AA3D-572C1D93734F}" dt="2023-04-25T14:56:22.399" v="3" actId="478"/>
          <ac:spMkLst>
            <pc:docMk/>
            <pc:sldMk cId="1562969757" sldId="2147472220"/>
            <ac:spMk id="37" creationId="{B96ADB65-1E69-4ADC-9735-7AADD0640384}"/>
          </ac:spMkLst>
        </pc:spChg>
        <pc:spChg chg="del mod topLvl">
          <ac:chgData name="Just-Buddy, Tesheka R" userId="79c075a4-f984-4a3a-bb28-1f5b4834a09a" providerId="ADAL" clId="{BFB1E67B-601E-4345-AA3D-572C1D93734F}" dt="2023-04-25T15:05:03.465" v="9" actId="478"/>
          <ac:spMkLst>
            <pc:docMk/>
            <pc:sldMk cId="1562969757" sldId="2147472220"/>
            <ac:spMk id="39" creationId="{E3D6627F-4D1B-4A5E-AC5B-134302B1B14A}"/>
          </ac:spMkLst>
        </pc:spChg>
        <pc:spChg chg="del mod topLvl">
          <ac:chgData name="Just-Buddy, Tesheka R" userId="79c075a4-f984-4a3a-bb28-1f5b4834a09a" providerId="ADAL" clId="{BFB1E67B-601E-4345-AA3D-572C1D93734F}" dt="2023-04-25T15:05:03.465" v="9" actId="478"/>
          <ac:spMkLst>
            <pc:docMk/>
            <pc:sldMk cId="1562969757" sldId="2147472220"/>
            <ac:spMk id="40" creationId="{5D4393A3-1F82-4310-8D94-3F8EF04C0500}"/>
          </ac:spMkLst>
        </pc:spChg>
        <pc:spChg chg="del mod topLvl">
          <ac:chgData name="Just-Buddy, Tesheka R" userId="79c075a4-f984-4a3a-bb28-1f5b4834a09a" providerId="ADAL" clId="{BFB1E67B-601E-4345-AA3D-572C1D93734F}" dt="2023-04-25T15:05:03.465" v="9" actId="478"/>
          <ac:spMkLst>
            <pc:docMk/>
            <pc:sldMk cId="1562969757" sldId="2147472220"/>
            <ac:spMk id="43" creationId="{0C8471A2-F77D-42F1-AEBF-4749051514B3}"/>
          </ac:spMkLst>
        </pc:spChg>
        <pc:spChg chg="mod">
          <ac:chgData name="Just-Buddy, Tesheka R" userId="79c075a4-f984-4a3a-bb28-1f5b4834a09a" providerId="ADAL" clId="{BFB1E67B-601E-4345-AA3D-572C1D93734F}" dt="2023-04-25T14:56:52.804" v="5" actId="165"/>
          <ac:spMkLst>
            <pc:docMk/>
            <pc:sldMk cId="1562969757" sldId="2147472220"/>
            <ac:spMk id="50" creationId="{E9E6E3E4-698E-4D6E-AE41-F10FA6B081C1}"/>
          </ac:spMkLst>
        </pc:spChg>
        <pc:spChg chg="mod">
          <ac:chgData name="Just-Buddy, Tesheka R" userId="79c075a4-f984-4a3a-bb28-1f5b4834a09a" providerId="ADAL" clId="{BFB1E67B-601E-4345-AA3D-572C1D93734F}" dt="2023-04-25T15:04:55.274" v="8" actId="20577"/>
          <ac:spMkLst>
            <pc:docMk/>
            <pc:sldMk cId="1562969757" sldId="2147472220"/>
            <ac:spMk id="51" creationId="{879DD217-3EB4-44D5-87C4-B4E2F96A6061}"/>
          </ac:spMkLst>
        </pc:spChg>
        <pc:spChg chg="mod">
          <ac:chgData name="Just-Buddy, Tesheka R" userId="79c075a4-f984-4a3a-bb28-1f5b4834a09a" providerId="ADAL" clId="{BFB1E67B-601E-4345-AA3D-572C1D93734F}" dt="2023-04-25T14:56:52.804" v="5" actId="165"/>
          <ac:spMkLst>
            <pc:docMk/>
            <pc:sldMk cId="1562969757" sldId="2147472220"/>
            <ac:spMk id="52" creationId="{ECB2DDD5-9949-431B-8A89-7BD9A96B649E}"/>
          </ac:spMkLst>
        </pc:spChg>
        <pc:spChg chg="mod">
          <ac:chgData name="Just-Buddy, Tesheka R" userId="79c075a4-f984-4a3a-bb28-1f5b4834a09a" providerId="ADAL" clId="{BFB1E67B-601E-4345-AA3D-572C1D93734F}" dt="2023-04-25T15:08:59.075" v="71" actId="255"/>
          <ac:spMkLst>
            <pc:docMk/>
            <pc:sldMk cId="1562969757" sldId="2147472220"/>
            <ac:spMk id="53" creationId="{B902E253-62AC-4637-9E53-17ED6CB63645}"/>
          </ac:spMkLst>
        </pc:spChg>
        <pc:spChg chg="mod">
          <ac:chgData name="Just-Buddy, Tesheka R" userId="79c075a4-f984-4a3a-bb28-1f5b4834a09a" providerId="ADAL" clId="{BFB1E67B-601E-4345-AA3D-572C1D93734F}" dt="2023-04-25T14:56:52.804" v="5" actId="165"/>
          <ac:spMkLst>
            <pc:docMk/>
            <pc:sldMk cId="1562969757" sldId="2147472220"/>
            <ac:spMk id="54" creationId="{45FB335B-49DA-4275-B3DF-84D2B271670B}"/>
          </ac:spMkLst>
        </pc:spChg>
        <pc:spChg chg="mod">
          <ac:chgData name="Just-Buddy, Tesheka R" userId="79c075a4-f984-4a3a-bb28-1f5b4834a09a" providerId="ADAL" clId="{BFB1E67B-601E-4345-AA3D-572C1D93734F}" dt="2023-04-25T15:08:04.810" v="13" actId="20577"/>
          <ac:spMkLst>
            <pc:docMk/>
            <pc:sldMk cId="1562969757" sldId="2147472220"/>
            <ac:spMk id="55" creationId="{454EA4AB-B295-476C-961E-C86755E485F9}"/>
          </ac:spMkLst>
        </pc:spChg>
        <pc:spChg chg="mod">
          <ac:chgData name="Just-Buddy, Tesheka R" userId="79c075a4-f984-4a3a-bb28-1f5b4834a09a" providerId="ADAL" clId="{BFB1E67B-601E-4345-AA3D-572C1D93734F}" dt="2023-04-25T14:56:52.804" v="5" actId="165"/>
          <ac:spMkLst>
            <pc:docMk/>
            <pc:sldMk cId="1562969757" sldId="2147472220"/>
            <ac:spMk id="56" creationId="{62E944AE-223A-4F1C-B73A-464355B67DC3}"/>
          </ac:spMkLst>
        </pc:spChg>
        <pc:spChg chg="mod">
          <ac:chgData name="Just-Buddy, Tesheka R" userId="79c075a4-f984-4a3a-bb28-1f5b4834a09a" providerId="ADAL" clId="{BFB1E67B-601E-4345-AA3D-572C1D93734F}" dt="2023-04-25T15:09:07.682" v="72" actId="255"/>
          <ac:spMkLst>
            <pc:docMk/>
            <pc:sldMk cId="1562969757" sldId="2147472220"/>
            <ac:spMk id="57" creationId="{E0D0DDC1-14BC-43A9-B22C-B96D9BA8AAB2}"/>
          </ac:spMkLst>
        </pc:spChg>
        <pc:spChg chg="mod topLvl">
          <ac:chgData name="Just-Buddy, Tesheka R" userId="79c075a4-f984-4a3a-bb28-1f5b4834a09a" providerId="ADAL" clId="{BFB1E67B-601E-4345-AA3D-572C1D93734F}" dt="2023-04-25T14:56:52.804" v="5" actId="165"/>
          <ac:spMkLst>
            <pc:docMk/>
            <pc:sldMk cId="1562969757" sldId="2147472220"/>
            <ac:spMk id="91" creationId="{AF4C2531-FFCB-4408-AF60-6967A6954157}"/>
          </ac:spMkLst>
        </pc:spChg>
        <pc:spChg chg="mod topLvl">
          <ac:chgData name="Just-Buddy, Tesheka R" userId="79c075a4-f984-4a3a-bb28-1f5b4834a09a" providerId="ADAL" clId="{BFB1E67B-601E-4345-AA3D-572C1D93734F}" dt="2023-04-25T14:56:52.804" v="5" actId="165"/>
          <ac:spMkLst>
            <pc:docMk/>
            <pc:sldMk cId="1562969757" sldId="2147472220"/>
            <ac:spMk id="92" creationId="{2926B55C-0FCC-4307-814D-D157FF71F74B}"/>
          </ac:spMkLst>
        </pc:spChg>
        <pc:spChg chg="mod topLvl">
          <ac:chgData name="Just-Buddy, Tesheka R" userId="79c075a4-f984-4a3a-bb28-1f5b4834a09a" providerId="ADAL" clId="{BFB1E67B-601E-4345-AA3D-572C1D93734F}" dt="2023-04-25T15:08:35.796" v="65" actId="1035"/>
          <ac:spMkLst>
            <pc:docMk/>
            <pc:sldMk cId="1562969757" sldId="2147472220"/>
            <ac:spMk id="93" creationId="{4F41C309-FE4F-4016-B3EE-B662CBAF05EB}"/>
          </ac:spMkLst>
        </pc:spChg>
        <pc:spChg chg="mod topLvl">
          <ac:chgData name="Just-Buddy, Tesheka R" userId="79c075a4-f984-4a3a-bb28-1f5b4834a09a" providerId="ADAL" clId="{BFB1E67B-601E-4345-AA3D-572C1D93734F}" dt="2023-04-25T15:08:35.796" v="65" actId="1035"/>
          <ac:spMkLst>
            <pc:docMk/>
            <pc:sldMk cId="1562969757" sldId="2147472220"/>
            <ac:spMk id="94" creationId="{9CCC9D11-6D8A-4F68-B118-49D6AA680D27}"/>
          </ac:spMkLst>
        </pc:spChg>
        <pc:grpChg chg="del mod topLvl">
          <ac:chgData name="Just-Buddy, Tesheka R" userId="79c075a4-f984-4a3a-bb28-1f5b4834a09a" providerId="ADAL" clId="{BFB1E67B-601E-4345-AA3D-572C1D93734F}" dt="2023-04-25T14:56:52.804" v="5" actId="165"/>
          <ac:grpSpMkLst>
            <pc:docMk/>
            <pc:sldMk cId="1562969757" sldId="2147472220"/>
            <ac:grpSpMk id="4" creationId="{339544CE-4EAE-4515-BC2F-D47AF7A59C74}"/>
          </ac:grpSpMkLst>
        </pc:grpChg>
        <pc:grpChg chg="del">
          <ac:chgData name="Just-Buddy, Tesheka R" userId="79c075a4-f984-4a3a-bb28-1f5b4834a09a" providerId="ADAL" clId="{BFB1E67B-601E-4345-AA3D-572C1D93734F}" dt="2023-04-25T14:56:41.192" v="4" actId="165"/>
          <ac:grpSpMkLst>
            <pc:docMk/>
            <pc:sldMk cId="1562969757" sldId="2147472220"/>
            <ac:grpSpMk id="5" creationId="{C685D882-A3F7-49AF-BBBE-FB9EC9C577A5}"/>
          </ac:grpSpMkLst>
        </pc:grpChg>
        <pc:grpChg chg="del">
          <ac:chgData name="Just-Buddy, Tesheka R" userId="79c075a4-f984-4a3a-bb28-1f5b4834a09a" providerId="ADAL" clId="{BFB1E67B-601E-4345-AA3D-572C1D93734F}" dt="2023-04-25T14:56:18.272" v="1" actId="478"/>
          <ac:grpSpMkLst>
            <pc:docMk/>
            <pc:sldMk cId="1562969757" sldId="2147472220"/>
            <ac:grpSpMk id="28" creationId="{BB1FE233-DDBD-4BE7-A013-9FA4C8C7960F}"/>
          </ac:grpSpMkLst>
        </pc:grpChg>
        <pc:grpChg chg="mod topLvl">
          <ac:chgData name="Just-Buddy, Tesheka R" userId="79c075a4-f984-4a3a-bb28-1f5b4834a09a" providerId="ADAL" clId="{BFB1E67B-601E-4345-AA3D-572C1D93734F}" dt="2023-04-25T14:56:52.804" v="5" actId="165"/>
          <ac:grpSpMkLst>
            <pc:docMk/>
            <pc:sldMk cId="1562969757" sldId="2147472220"/>
            <ac:grpSpMk id="29" creationId="{B91D4275-65A5-466C-B599-ABAAC0C7268A}"/>
          </ac:grpSpMkLst>
        </pc:grpChg>
        <pc:grpChg chg="mod topLvl">
          <ac:chgData name="Just-Buddy, Tesheka R" userId="79c075a4-f984-4a3a-bb28-1f5b4834a09a" providerId="ADAL" clId="{BFB1E67B-601E-4345-AA3D-572C1D93734F}" dt="2023-04-25T14:56:52.804" v="5" actId="165"/>
          <ac:grpSpMkLst>
            <pc:docMk/>
            <pc:sldMk cId="1562969757" sldId="2147472220"/>
            <ac:grpSpMk id="30" creationId="{870133FF-1493-4B48-B605-150975693938}"/>
          </ac:grpSpMkLst>
        </pc:grpChg>
        <pc:grpChg chg="mod topLvl">
          <ac:chgData name="Just-Buddy, Tesheka R" userId="79c075a4-f984-4a3a-bb28-1f5b4834a09a" providerId="ADAL" clId="{BFB1E67B-601E-4345-AA3D-572C1D93734F}" dt="2023-04-25T15:08:35.796" v="65" actId="1035"/>
          <ac:grpSpMkLst>
            <pc:docMk/>
            <pc:sldMk cId="1562969757" sldId="2147472220"/>
            <ac:grpSpMk id="31" creationId="{2D9D6125-CA7E-47A1-9084-5DE1A5450E4D}"/>
          </ac:grpSpMkLst>
        </pc:grpChg>
        <pc:grpChg chg="mod topLvl">
          <ac:chgData name="Just-Buddy, Tesheka R" userId="79c075a4-f984-4a3a-bb28-1f5b4834a09a" providerId="ADAL" clId="{BFB1E67B-601E-4345-AA3D-572C1D93734F}" dt="2023-04-25T15:08:35.796" v="65" actId="1035"/>
          <ac:grpSpMkLst>
            <pc:docMk/>
            <pc:sldMk cId="1562969757" sldId="2147472220"/>
            <ac:grpSpMk id="32" creationId="{7AEF572A-636B-4EA9-A169-F63ECA2F8187}"/>
          </ac:grpSpMkLst>
        </pc:grpChg>
        <pc:grpChg chg="del mod topLvl">
          <ac:chgData name="Just-Buddy, Tesheka R" userId="79c075a4-f984-4a3a-bb28-1f5b4834a09a" providerId="ADAL" clId="{BFB1E67B-601E-4345-AA3D-572C1D93734F}" dt="2023-04-25T14:56:52.804" v="5" actId="165"/>
          <ac:grpSpMkLst>
            <pc:docMk/>
            <pc:sldMk cId="1562969757" sldId="2147472220"/>
            <ac:grpSpMk id="38" creationId="{1C3CEE4B-D9D0-444F-A2F2-A1002514AC0D}"/>
          </ac:grpSpMkLst>
        </pc:grpChg>
        <pc:cxnChg chg="mod topLvl">
          <ac:chgData name="Just-Buddy, Tesheka R" userId="79c075a4-f984-4a3a-bb28-1f5b4834a09a" providerId="ADAL" clId="{BFB1E67B-601E-4345-AA3D-572C1D93734F}" dt="2023-04-25T14:56:52.804" v="5" actId="165"/>
          <ac:cxnSpMkLst>
            <pc:docMk/>
            <pc:sldMk cId="1562969757" sldId="2147472220"/>
            <ac:cxnSpMk id="24" creationId="{33DA231C-137D-4260-8B27-3A98C3635427}"/>
          </ac:cxnSpMkLst>
        </pc:cxnChg>
        <pc:cxnChg chg="del mod topLvl">
          <ac:chgData name="Just-Buddy, Tesheka R" userId="79c075a4-f984-4a3a-bb28-1f5b4834a09a" providerId="ADAL" clId="{BFB1E67B-601E-4345-AA3D-572C1D93734F}" dt="2023-04-25T15:08:24.402" v="17" actId="478"/>
          <ac:cxnSpMkLst>
            <pc:docMk/>
            <pc:sldMk cId="1562969757" sldId="2147472220"/>
            <ac:cxnSpMk id="35" creationId="{9F5F26DA-15B8-4D2A-ADF3-A98B3AF4CB70}"/>
          </ac:cxnSpMkLst>
        </pc:cxnChg>
        <pc:cxnChg chg="del mod topLvl">
          <ac:chgData name="Just-Buddy, Tesheka R" userId="79c075a4-f984-4a3a-bb28-1f5b4834a09a" providerId="ADAL" clId="{BFB1E67B-601E-4345-AA3D-572C1D93734F}" dt="2023-04-25T15:08:21.788" v="16" actId="478"/>
          <ac:cxnSpMkLst>
            <pc:docMk/>
            <pc:sldMk cId="1562969757" sldId="2147472220"/>
            <ac:cxnSpMk id="36" creationId="{44B2D5A8-3B90-4BE3-A58F-FCB4FB641436}"/>
          </ac:cxnSpMkLst>
        </pc:cxnChg>
        <pc:cxnChg chg="del mod topLvl">
          <ac:chgData name="Just-Buddy, Tesheka R" userId="79c075a4-f984-4a3a-bb28-1f5b4834a09a" providerId="ADAL" clId="{BFB1E67B-601E-4345-AA3D-572C1D93734F}" dt="2023-04-25T15:05:03.465" v="9" actId="478"/>
          <ac:cxnSpMkLst>
            <pc:docMk/>
            <pc:sldMk cId="1562969757" sldId="2147472220"/>
            <ac:cxnSpMk id="41" creationId="{B28F3E0C-BEA5-4329-8855-E9AFC6923678}"/>
          </ac:cxnSpMkLst>
        </pc:cxnChg>
        <pc:cxnChg chg="del mod topLvl">
          <ac:chgData name="Just-Buddy, Tesheka R" userId="79c075a4-f984-4a3a-bb28-1f5b4834a09a" providerId="ADAL" clId="{BFB1E67B-601E-4345-AA3D-572C1D93734F}" dt="2023-04-25T15:05:03.465" v="9" actId="478"/>
          <ac:cxnSpMkLst>
            <pc:docMk/>
            <pc:sldMk cId="1562969757" sldId="2147472220"/>
            <ac:cxnSpMk id="42" creationId="{D3497338-940B-481D-A721-F0DAE1786ED7}"/>
          </ac:cxnSpMkLst>
        </pc:cxnChg>
        <pc:cxnChg chg="mod topLvl">
          <ac:chgData name="Just-Buddy, Tesheka R" userId="79c075a4-f984-4a3a-bb28-1f5b4834a09a" providerId="ADAL" clId="{BFB1E67B-601E-4345-AA3D-572C1D93734F}" dt="2023-04-25T14:56:52.804" v="5" actId="165"/>
          <ac:cxnSpMkLst>
            <pc:docMk/>
            <pc:sldMk cId="1562969757" sldId="2147472220"/>
            <ac:cxnSpMk id="44" creationId="{681931B5-F51D-41D7-81E8-3320EDB2A2FC}"/>
          </ac:cxnSpMkLst>
        </pc:cxnChg>
        <pc:cxnChg chg="mod topLvl">
          <ac:chgData name="Just-Buddy, Tesheka R" userId="79c075a4-f984-4a3a-bb28-1f5b4834a09a" providerId="ADAL" clId="{BFB1E67B-601E-4345-AA3D-572C1D93734F}" dt="2023-04-25T15:08:35.796" v="65" actId="1035"/>
          <ac:cxnSpMkLst>
            <pc:docMk/>
            <pc:sldMk cId="1562969757" sldId="2147472220"/>
            <ac:cxnSpMk id="60" creationId="{B57F9748-CA91-4C65-8EC9-EED5FCD5374D}"/>
          </ac:cxnSpMkLst>
        </pc:cxnChg>
        <pc:cxnChg chg="mod topLvl">
          <ac:chgData name="Just-Buddy, Tesheka R" userId="79c075a4-f984-4a3a-bb28-1f5b4834a09a" providerId="ADAL" clId="{BFB1E67B-601E-4345-AA3D-572C1D93734F}" dt="2023-04-25T15:08:35.796" v="65" actId="1035"/>
          <ac:cxnSpMkLst>
            <pc:docMk/>
            <pc:sldMk cId="1562969757" sldId="2147472220"/>
            <ac:cxnSpMk id="63" creationId="{33959C8B-DE7C-481D-915B-0627A2DAF663}"/>
          </ac:cxnSpMkLst>
        </pc:cxnChg>
        <pc:cxnChg chg="mod topLvl">
          <ac:chgData name="Just-Buddy, Tesheka R" userId="79c075a4-f984-4a3a-bb28-1f5b4834a09a" providerId="ADAL" clId="{BFB1E67B-601E-4345-AA3D-572C1D93734F}" dt="2023-04-25T15:08:35.796" v="65" actId="1035"/>
          <ac:cxnSpMkLst>
            <pc:docMk/>
            <pc:sldMk cId="1562969757" sldId="2147472220"/>
            <ac:cxnSpMk id="77" creationId="{D06D05D9-A355-4976-AC10-B90FDF430595}"/>
          </ac:cxnSpMkLst>
        </pc:cxnChg>
        <pc:cxnChg chg="mod topLvl">
          <ac:chgData name="Just-Buddy, Tesheka R" userId="79c075a4-f984-4a3a-bb28-1f5b4834a09a" providerId="ADAL" clId="{BFB1E67B-601E-4345-AA3D-572C1D93734F}" dt="2023-04-25T15:08:35.796" v="65" actId="1035"/>
          <ac:cxnSpMkLst>
            <pc:docMk/>
            <pc:sldMk cId="1562969757" sldId="2147472220"/>
            <ac:cxnSpMk id="78" creationId="{86EF0743-A7F3-4324-9C1D-E6F752F80CAA}"/>
          </ac:cxnSpMkLst>
        </pc:cxnChg>
        <pc:cxnChg chg="mod topLvl">
          <ac:chgData name="Just-Buddy, Tesheka R" userId="79c075a4-f984-4a3a-bb28-1f5b4834a09a" providerId="ADAL" clId="{BFB1E67B-601E-4345-AA3D-572C1D93734F}" dt="2023-04-25T14:56:52.804" v="5" actId="165"/>
          <ac:cxnSpMkLst>
            <pc:docMk/>
            <pc:sldMk cId="1562969757" sldId="2147472220"/>
            <ac:cxnSpMk id="88" creationId="{8F8DEC84-8F9D-418B-B86A-9FC2A37D4AA1}"/>
          </ac:cxnSpMkLst>
        </pc:cxnChg>
      </pc:sldChg>
      <pc:sldChg chg="del">
        <pc:chgData name="Just-Buddy, Tesheka R" userId="79c075a4-f984-4a3a-bb28-1f5b4834a09a" providerId="ADAL" clId="{BFB1E67B-601E-4345-AA3D-572C1D93734F}" dt="2023-04-25T15:04:42.648" v="6" actId="47"/>
        <pc:sldMkLst>
          <pc:docMk/>
          <pc:sldMk cId="482424856" sldId="2147472221"/>
        </pc:sldMkLst>
      </pc:sldChg>
      <pc:sldMasterChg chg="delSldLayout">
        <pc:chgData name="Just-Buddy, Tesheka R" userId="79c075a4-f984-4a3a-bb28-1f5b4834a09a" providerId="ADAL" clId="{BFB1E67B-601E-4345-AA3D-572C1D93734F}" dt="2023-04-25T15:04:42.648" v="6" actId="47"/>
        <pc:sldMasterMkLst>
          <pc:docMk/>
          <pc:sldMasterMk cId="570226964" sldId="2147483692"/>
        </pc:sldMasterMkLst>
        <pc:sldLayoutChg chg="del">
          <pc:chgData name="Just-Buddy, Tesheka R" userId="79c075a4-f984-4a3a-bb28-1f5b4834a09a" providerId="ADAL" clId="{BFB1E67B-601E-4345-AA3D-572C1D93734F}" dt="2023-04-25T15:04:42.648" v="6" actId="47"/>
          <pc:sldLayoutMkLst>
            <pc:docMk/>
            <pc:sldMasterMk cId="570226964" sldId="2147483692"/>
            <pc:sldLayoutMk cId="3671494166" sldId="2147483698"/>
          </pc:sldLayoutMkLst>
        </pc:sldLayoutChg>
      </pc:sldMasterChg>
      <pc:sldMasterChg chg="delSldLayout">
        <pc:chgData name="Just-Buddy, Tesheka R" userId="79c075a4-f984-4a3a-bb28-1f5b4834a09a" providerId="ADAL" clId="{BFB1E67B-601E-4345-AA3D-572C1D93734F}" dt="2023-04-25T14:56:08.599" v="0" actId="47"/>
        <pc:sldMasterMkLst>
          <pc:docMk/>
          <pc:sldMasterMk cId="1142775805" sldId="2147483706"/>
        </pc:sldMasterMkLst>
        <pc:sldLayoutChg chg="del">
          <pc:chgData name="Just-Buddy, Tesheka R" userId="79c075a4-f984-4a3a-bb28-1f5b4834a09a" providerId="ADAL" clId="{BFB1E67B-601E-4345-AA3D-572C1D93734F}" dt="2023-04-25T14:56:08.599" v="0" actId="47"/>
          <pc:sldLayoutMkLst>
            <pc:docMk/>
            <pc:sldMasterMk cId="1142775805" sldId="2147483706"/>
            <pc:sldLayoutMk cId="2142124048" sldId="214748371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D6397-2C72-4824-8473-FF79A174D846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E3E66-58E5-4FA0-9293-8D89902CF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13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63ACCB-245D-4C74-8672-EDC5F0C7FC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0616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63ACCB-245D-4C74-8672-EDC5F0C7FC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452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63ACCB-245D-4C74-8672-EDC5F0C7FC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2778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63ACCB-245D-4C74-8672-EDC5F0C7FC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4793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03481" y="2690934"/>
            <a:ext cx="3932392" cy="1034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 spc="-151">
                <a:solidFill>
                  <a:srgbClr val="1621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Title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4227468" y="2459488"/>
            <a:ext cx="592276" cy="60960"/>
          </a:xfrm>
          <a:prstGeom prst="rect">
            <a:avLst/>
          </a:prstGeom>
          <a:solidFill>
            <a:srgbClr val="A4B33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120507" y="3771250"/>
            <a:ext cx="3915367" cy="2659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="0" i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120505" y="4117801"/>
            <a:ext cx="778755" cy="348322"/>
          </a:xfrm>
        </p:spPr>
        <p:txBody>
          <a:bodyPr/>
          <a:lstStyle>
            <a:lvl1pPr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04905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10796" y="6356356"/>
            <a:ext cx="2057400" cy="365125"/>
          </a:xfrm>
          <a:prstGeom prst="rect">
            <a:avLst/>
          </a:prstGeom>
        </p:spPr>
        <p:txBody>
          <a:bodyPr/>
          <a:lstStyle/>
          <a:p>
            <a:fld id="{FAE0801B-FFAD-4557-8975-1152945C657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56088" y="6303741"/>
            <a:ext cx="83307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066" y="6294224"/>
            <a:ext cx="1523512" cy="40621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56089" y="785296"/>
            <a:ext cx="7881938" cy="376237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  <p:cxnSp>
        <p:nvCxnSpPr>
          <p:cNvPr id="8" name="Elbow Connector 7"/>
          <p:cNvCxnSpPr/>
          <p:nvPr userDrawn="1"/>
        </p:nvCxnSpPr>
        <p:spPr>
          <a:xfrm>
            <a:off x="23668" y="304223"/>
            <a:ext cx="7422776" cy="441168"/>
          </a:xfrm>
          <a:prstGeom prst="bentConnector3">
            <a:avLst>
              <a:gd name="adj1" fmla="val 4167"/>
            </a:avLst>
          </a:prstGeom>
          <a:ln w="19050" cap="rnd">
            <a:solidFill>
              <a:srgbClr val="A4B33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56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03481" y="2690933"/>
            <a:ext cx="3932392" cy="24467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600" b="1" spc="-151">
                <a:solidFill>
                  <a:srgbClr val="1621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Appendix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4227468" y="2459488"/>
            <a:ext cx="592276" cy="60960"/>
          </a:xfrm>
          <a:prstGeom prst="rect">
            <a:avLst/>
          </a:prstGeom>
          <a:solidFill>
            <a:srgbClr val="A4B33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8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7413" y="-71120"/>
            <a:ext cx="9238827" cy="692912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92311" y="2936240"/>
            <a:ext cx="7082865" cy="914400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72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03481" y="2690934"/>
            <a:ext cx="3932392" cy="1034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 spc="-151">
                <a:solidFill>
                  <a:srgbClr val="1621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Title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4227468" y="2459488"/>
            <a:ext cx="592276" cy="60960"/>
          </a:xfrm>
          <a:prstGeom prst="rect">
            <a:avLst/>
          </a:prstGeom>
          <a:solidFill>
            <a:srgbClr val="A4B33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120507" y="3771250"/>
            <a:ext cx="3915367" cy="2659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="0" i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120505" y="4117801"/>
            <a:ext cx="778755" cy="348322"/>
          </a:xfrm>
        </p:spPr>
        <p:txBody>
          <a:bodyPr/>
          <a:lstStyle>
            <a:lvl1pPr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554322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7413" y="-71120"/>
            <a:ext cx="9238827" cy="69291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63669" y="4008347"/>
            <a:ext cx="5011771" cy="34363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669" y="4411949"/>
            <a:ext cx="4936207" cy="28405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400" b="0" i="1">
                <a:solidFill>
                  <a:schemeClr val="bg1"/>
                </a:solidFill>
                <a:latin typeface="Arial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63666" y="4689563"/>
            <a:ext cx="2133600" cy="365125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1200" b="0" i="1" baseline="0">
                <a:solidFill>
                  <a:schemeClr val="bg1"/>
                </a:solidFill>
                <a:latin typeface="Arial"/>
              </a:defRPr>
            </a:lvl1pPr>
          </a:lstStyle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16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10796" y="6356356"/>
            <a:ext cx="2057400" cy="365125"/>
          </a:xfrm>
          <a:prstGeom prst="rect">
            <a:avLst/>
          </a:prstGeom>
        </p:spPr>
        <p:txBody>
          <a:bodyPr/>
          <a:lstStyle/>
          <a:p>
            <a:fld id="{FAE0801B-FFAD-4557-8975-1152945C657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56088" y="6303741"/>
            <a:ext cx="83307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066" y="6294224"/>
            <a:ext cx="1523512" cy="40621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56089" y="785296"/>
            <a:ext cx="7881938" cy="376237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  <p:cxnSp>
        <p:nvCxnSpPr>
          <p:cNvPr id="8" name="Elbow Connector 7"/>
          <p:cNvCxnSpPr/>
          <p:nvPr userDrawn="1"/>
        </p:nvCxnSpPr>
        <p:spPr>
          <a:xfrm>
            <a:off x="23668" y="304223"/>
            <a:ext cx="7422776" cy="441168"/>
          </a:xfrm>
          <a:prstGeom prst="bentConnector3">
            <a:avLst>
              <a:gd name="adj1" fmla="val 4167"/>
            </a:avLst>
          </a:prstGeom>
          <a:ln w="19050" cap="rnd">
            <a:solidFill>
              <a:srgbClr val="A4B33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912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03481" y="2690933"/>
            <a:ext cx="3932392" cy="24467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600" b="1" spc="-151">
                <a:solidFill>
                  <a:srgbClr val="1621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Appendix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4227468" y="2459488"/>
            <a:ext cx="592276" cy="60960"/>
          </a:xfrm>
          <a:prstGeom prst="rect">
            <a:avLst/>
          </a:prstGeom>
          <a:solidFill>
            <a:srgbClr val="A4B33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964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7413" y="-71120"/>
            <a:ext cx="9238827" cy="692912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92311" y="2936240"/>
            <a:ext cx="7082865" cy="914400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79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9652" y="1678498"/>
            <a:ext cx="8229598" cy="367977"/>
          </a:xfrm>
        </p:spPr>
        <p:txBody>
          <a:bodyPr anchor="t" anchorCtr="0">
            <a:normAutofit/>
          </a:bodyPr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389648" y="2494130"/>
            <a:ext cx="8229600" cy="3548059"/>
          </a:xfrm>
        </p:spPr>
        <p:txBody>
          <a:bodyPr lIns="0" tIns="0" rIns="0" bIns="0"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89652" y="2082404"/>
            <a:ext cx="8229598" cy="325679"/>
          </a:xfrm>
        </p:spPr>
        <p:txBody>
          <a:bodyPr lIns="0" tIns="0" rIns="0" bIns="0"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" name="Elbow Connector 5"/>
          <p:cNvCxnSpPr/>
          <p:nvPr userDrawn="1"/>
        </p:nvCxnSpPr>
        <p:spPr>
          <a:xfrm>
            <a:off x="23668" y="304223"/>
            <a:ext cx="7422776" cy="441168"/>
          </a:xfrm>
          <a:prstGeom prst="bentConnector3">
            <a:avLst>
              <a:gd name="adj1" fmla="val 4167"/>
            </a:avLst>
          </a:prstGeom>
          <a:ln w="19050" cap="rnd">
            <a:solidFill>
              <a:srgbClr val="A4B33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066" y="6294226"/>
            <a:ext cx="1523512" cy="406217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356088" y="6303741"/>
            <a:ext cx="83307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4">
            <a:extLst>
              <a:ext uri="{FF2B5EF4-FFF2-40B4-BE49-F238E27FC236}">
                <a16:creationId xmlns:a16="http://schemas.microsoft.com/office/drawing/2014/main" id="{0A59A026-4F28-4BAC-9B6C-74740EB51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83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47088" y="6215397"/>
            <a:ext cx="2057400" cy="365125"/>
          </a:xfrm>
          <a:prstGeom prst="rect">
            <a:avLst/>
          </a:prstGeom>
        </p:spPr>
        <p:txBody>
          <a:bodyPr/>
          <a:lstStyle/>
          <a:p>
            <a:fld id="{FAE0801B-FFAD-4557-8975-1152945C657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06644" y="6158528"/>
            <a:ext cx="83307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745" y="6132703"/>
            <a:ext cx="1523512" cy="40621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56089" y="785296"/>
            <a:ext cx="7881938" cy="376237"/>
          </a:xfrm>
        </p:spPr>
        <p:txBody>
          <a:bodyPr>
            <a:normAutofit/>
          </a:bodyPr>
          <a:lstStyle>
            <a:lvl1pPr marL="0" indent="0">
              <a:buNone/>
              <a:defRPr sz="1051" i="1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  <p:cxnSp>
        <p:nvCxnSpPr>
          <p:cNvPr id="8" name="Elbow Connector 7"/>
          <p:cNvCxnSpPr>
            <a:cxnSpLocks/>
          </p:cNvCxnSpPr>
          <p:nvPr userDrawn="1"/>
        </p:nvCxnSpPr>
        <p:spPr>
          <a:xfrm>
            <a:off x="23668" y="304223"/>
            <a:ext cx="8589110" cy="441168"/>
          </a:xfrm>
          <a:prstGeom prst="bentConnector3">
            <a:avLst>
              <a:gd name="adj1" fmla="val 3157"/>
            </a:avLst>
          </a:prstGeom>
          <a:ln w="19050" cap="rnd">
            <a:solidFill>
              <a:srgbClr val="A4B33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14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7413" y="-71120"/>
            <a:ext cx="9238827" cy="69291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63669" y="4008347"/>
            <a:ext cx="5011771" cy="34363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669" y="4411949"/>
            <a:ext cx="4936207" cy="28405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400" b="0" i="1">
                <a:solidFill>
                  <a:schemeClr val="bg1"/>
                </a:solidFill>
                <a:latin typeface="Arial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63666" y="4689563"/>
            <a:ext cx="2133600" cy="365125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1200" b="0" i="1" baseline="0">
                <a:solidFill>
                  <a:schemeClr val="bg1"/>
                </a:solidFill>
                <a:latin typeface="Arial"/>
              </a:defRPr>
            </a:lvl1pPr>
          </a:lstStyle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34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7B4F0B-A769-4F03-99E7-7EE2B826C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C33-2440-4083-8890-A463ECBE3CCE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B2789E-CD98-4900-9B3F-12D092865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196CB-43AB-48BA-BCBC-C1AAE03C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A714-5ED4-45EC-B9A8-76295F37F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41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4944"/>
            <a:ext cx="7772400" cy="594360"/>
          </a:xfrm>
        </p:spPr>
        <p:txBody>
          <a:bodyPr vert="horz" lIns="0" tIns="45720" rIns="0" bIns="0" rtlCol="0" anchor="b" anchorCtr="0">
            <a:noAutofit/>
          </a:bodyPr>
          <a:lstStyle>
            <a:lvl1pPr>
              <a:defRPr lang="en-US" sz="2700" b="0" spc="-56" dirty="0">
                <a:latin typeface="+mj-lt"/>
              </a:defRPr>
            </a:lvl1pPr>
          </a:lstStyle>
          <a:p>
            <a:pPr lvl="0" defTabSz="514338">
              <a:lnSpc>
                <a:spcPct val="85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86041" y="1353312"/>
            <a:ext cx="7772160" cy="475488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900"/>
            </a:lvl1pPr>
          </a:lstStyle>
          <a:p>
            <a:pPr marL="171446" lvl="0" indent="-171446">
              <a:lnSpc>
                <a:spcPct val="130000"/>
              </a:lnSpc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218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47088" y="6215395"/>
            <a:ext cx="2057400" cy="365125"/>
          </a:xfrm>
          <a:prstGeom prst="rect">
            <a:avLst/>
          </a:prstGeom>
        </p:spPr>
        <p:txBody>
          <a:bodyPr/>
          <a:lstStyle/>
          <a:p>
            <a:fld id="{FAE0801B-FFAD-4557-8975-1152945C657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06644" y="6158528"/>
            <a:ext cx="83307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745" y="6132701"/>
            <a:ext cx="1523512" cy="40621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56089" y="785296"/>
            <a:ext cx="7881938" cy="376237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  <p:cxnSp>
        <p:nvCxnSpPr>
          <p:cNvPr id="8" name="Elbow Connector 7"/>
          <p:cNvCxnSpPr>
            <a:cxnSpLocks/>
          </p:cNvCxnSpPr>
          <p:nvPr userDrawn="1"/>
        </p:nvCxnSpPr>
        <p:spPr>
          <a:xfrm>
            <a:off x="23668" y="304223"/>
            <a:ext cx="8589110" cy="441168"/>
          </a:xfrm>
          <a:prstGeom prst="bentConnector3">
            <a:avLst>
              <a:gd name="adj1" fmla="val 3157"/>
            </a:avLst>
          </a:prstGeom>
          <a:ln w="19050" cap="rnd">
            <a:solidFill>
              <a:srgbClr val="A4B33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871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03481" y="2690933"/>
            <a:ext cx="3932392" cy="24467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600" b="1" spc="-151">
                <a:solidFill>
                  <a:srgbClr val="1621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Appendix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4227468" y="2459488"/>
            <a:ext cx="592276" cy="60960"/>
          </a:xfrm>
          <a:prstGeom prst="rect">
            <a:avLst/>
          </a:prstGeom>
          <a:solidFill>
            <a:srgbClr val="A4B33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7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7413" y="-71120"/>
            <a:ext cx="9238827" cy="692912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92311" y="2936240"/>
            <a:ext cx="7082865" cy="914400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2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9" y="317503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665294"/>
            <a:ext cx="8374062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518364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9652" y="1678498"/>
            <a:ext cx="8229598" cy="367977"/>
          </a:xfrm>
        </p:spPr>
        <p:txBody>
          <a:bodyPr anchor="t" anchorCtr="0">
            <a:normAutofit/>
          </a:bodyPr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389648" y="2494130"/>
            <a:ext cx="8229600" cy="3548059"/>
          </a:xfrm>
        </p:spPr>
        <p:txBody>
          <a:bodyPr lIns="0" tIns="0" rIns="0" bIns="0"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89652" y="2082404"/>
            <a:ext cx="8229598" cy="325679"/>
          </a:xfrm>
        </p:spPr>
        <p:txBody>
          <a:bodyPr lIns="0" tIns="0" rIns="0" bIns="0"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" name="Elbow Connector 5"/>
          <p:cNvCxnSpPr/>
          <p:nvPr userDrawn="1"/>
        </p:nvCxnSpPr>
        <p:spPr>
          <a:xfrm>
            <a:off x="23668" y="304223"/>
            <a:ext cx="7422776" cy="441168"/>
          </a:xfrm>
          <a:prstGeom prst="bentConnector3">
            <a:avLst>
              <a:gd name="adj1" fmla="val 4167"/>
            </a:avLst>
          </a:prstGeom>
          <a:ln w="19050" cap="rnd">
            <a:solidFill>
              <a:srgbClr val="A4B33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066" y="6294226"/>
            <a:ext cx="1523512" cy="406217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356088" y="6303741"/>
            <a:ext cx="83307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4">
            <a:extLst>
              <a:ext uri="{FF2B5EF4-FFF2-40B4-BE49-F238E27FC236}">
                <a16:creationId xmlns:a16="http://schemas.microsoft.com/office/drawing/2014/main" id="{0A59A026-4F28-4BAC-9B6C-74740EB51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03481" y="2690934"/>
            <a:ext cx="3932392" cy="1034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 spc="-151">
                <a:solidFill>
                  <a:srgbClr val="1621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Title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4227468" y="2459488"/>
            <a:ext cx="592276" cy="60960"/>
          </a:xfrm>
          <a:prstGeom prst="rect">
            <a:avLst/>
          </a:prstGeom>
          <a:solidFill>
            <a:srgbClr val="A4B33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120507" y="3771250"/>
            <a:ext cx="3915367" cy="2659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="0" i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120505" y="4117801"/>
            <a:ext cx="778755" cy="348322"/>
          </a:xfrm>
        </p:spPr>
        <p:txBody>
          <a:bodyPr/>
          <a:lstStyle>
            <a:lvl1pPr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1825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7413" y="-71120"/>
            <a:ext cx="9238827" cy="69291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63669" y="4008347"/>
            <a:ext cx="5011771" cy="34363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669" y="4411949"/>
            <a:ext cx="4936207" cy="28405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400" b="0" i="1">
                <a:solidFill>
                  <a:schemeClr val="bg1"/>
                </a:solidFill>
                <a:latin typeface="Arial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63666" y="4689563"/>
            <a:ext cx="2133600" cy="365125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1200" b="0" i="1" baseline="0">
                <a:solidFill>
                  <a:schemeClr val="bg1"/>
                </a:solidFill>
                <a:latin typeface="Arial"/>
              </a:defRPr>
            </a:lvl1pPr>
          </a:lstStyle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8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350744" y="299945"/>
            <a:ext cx="7886700" cy="432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56088" y="785295"/>
            <a:ext cx="7886700" cy="371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5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sldNum="0" hdr="0" ftr="0" dt="0"/>
  <p:txStyles>
    <p:titleStyle>
      <a:lvl1pPr algn="l" defTabSz="457189" rtl="0" eaLnBrk="1" latinLnBrk="0" hangingPunct="1">
        <a:spcBef>
          <a:spcPct val="0"/>
        </a:spcBef>
        <a:buNone/>
        <a:defRPr sz="2400" b="1" i="1" u="none" kern="1200">
          <a:solidFill>
            <a:schemeClr val="accent5"/>
          </a:solidFill>
          <a:latin typeface="Arial"/>
          <a:ea typeface="+mj-ea"/>
          <a:cs typeface="Arial"/>
        </a:defRPr>
      </a:lvl1pPr>
    </p:titleStyle>
    <p:bodyStyle>
      <a:lvl1pPr marL="0" indent="0" algn="l" defTabSz="457189" rtl="0" eaLnBrk="1" latinLnBrk="0" hangingPunct="1">
        <a:spcBef>
          <a:spcPct val="20000"/>
        </a:spcBef>
        <a:buFont typeface="Arial"/>
        <a:buNone/>
        <a:defRPr lang="en-US" sz="1400" b="0" i="1" kern="1200" dirty="0">
          <a:solidFill>
            <a:schemeClr val="tx1"/>
          </a:solidFill>
          <a:latin typeface="Arial"/>
          <a:ea typeface="+mn-ea"/>
          <a:cs typeface="Arial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1400" b="0" i="0" kern="1200">
          <a:solidFill>
            <a:srgbClr val="3C3C3B"/>
          </a:solidFill>
          <a:latin typeface="Arial"/>
          <a:ea typeface="+mn-ea"/>
          <a:cs typeface="Arial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1200" b="0" i="0" kern="1200">
          <a:solidFill>
            <a:srgbClr val="3C3C3B"/>
          </a:solidFill>
          <a:latin typeface="Arial"/>
          <a:ea typeface="+mn-ea"/>
          <a:cs typeface="Arial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rgbClr val="3C3C3B"/>
          </a:solidFill>
          <a:latin typeface="Arial"/>
          <a:ea typeface="+mn-ea"/>
          <a:cs typeface="Arial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1200" b="0" i="0" kern="1200">
          <a:solidFill>
            <a:srgbClr val="3C3C3B"/>
          </a:solidFill>
          <a:latin typeface="Arial"/>
          <a:ea typeface="+mn-ea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350744" y="299945"/>
            <a:ext cx="7886700" cy="432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56088" y="785295"/>
            <a:ext cx="7886700" cy="371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2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</p:sldLayoutIdLst>
  <p:hf sldNum="0" hdr="0" ftr="0" dt="0"/>
  <p:txStyles>
    <p:titleStyle>
      <a:lvl1pPr algn="l" defTabSz="457189" rtl="0" eaLnBrk="1" latinLnBrk="0" hangingPunct="1">
        <a:spcBef>
          <a:spcPct val="0"/>
        </a:spcBef>
        <a:buNone/>
        <a:defRPr sz="2400" b="1" i="1" u="none" kern="1200">
          <a:solidFill>
            <a:schemeClr val="accent5"/>
          </a:solidFill>
          <a:latin typeface="Arial"/>
          <a:ea typeface="+mj-ea"/>
          <a:cs typeface="Arial"/>
        </a:defRPr>
      </a:lvl1pPr>
    </p:titleStyle>
    <p:bodyStyle>
      <a:lvl1pPr marL="0" indent="0" algn="l" defTabSz="457189" rtl="0" eaLnBrk="1" latinLnBrk="0" hangingPunct="1">
        <a:spcBef>
          <a:spcPct val="20000"/>
        </a:spcBef>
        <a:buFont typeface="Arial"/>
        <a:buNone/>
        <a:defRPr lang="en-US" sz="1400" b="0" i="1" kern="1200" dirty="0">
          <a:solidFill>
            <a:schemeClr val="tx1"/>
          </a:solidFill>
          <a:latin typeface="Arial"/>
          <a:ea typeface="+mn-ea"/>
          <a:cs typeface="Arial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1400" b="0" i="0" kern="1200">
          <a:solidFill>
            <a:srgbClr val="3C3C3B"/>
          </a:solidFill>
          <a:latin typeface="Arial"/>
          <a:ea typeface="+mn-ea"/>
          <a:cs typeface="Arial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1200" b="0" i="0" kern="1200">
          <a:solidFill>
            <a:srgbClr val="3C3C3B"/>
          </a:solidFill>
          <a:latin typeface="Arial"/>
          <a:ea typeface="+mn-ea"/>
          <a:cs typeface="Arial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rgbClr val="3C3C3B"/>
          </a:solidFill>
          <a:latin typeface="Arial"/>
          <a:ea typeface="+mn-ea"/>
          <a:cs typeface="Arial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1200" b="0" i="0" kern="1200">
          <a:solidFill>
            <a:srgbClr val="3C3C3B"/>
          </a:solidFill>
          <a:latin typeface="Arial"/>
          <a:ea typeface="+mn-ea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350744" y="299945"/>
            <a:ext cx="7886700" cy="432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56088" y="785295"/>
            <a:ext cx="7886700" cy="371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</p:sldLayoutIdLst>
  <p:hf hdr="0" ftr="0" dt="0"/>
  <p:txStyles>
    <p:titleStyle>
      <a:lvl1pPr algn="l" defTabSz="457189" rtl="0" eaLnBrk="1" latinLnBrk="0" hangingPunct="1">
        <a:spcBef>
          <a:spcPct val="0"/>
        </a:spcBef>
        <a:buNone/>
        <a:defRPr sz="2400" b="1" i="1" u="none" kern="1200">
          <a:solidFill>
            <a:schemeClr val="accent5"/>
          </a:solidFill>
          <a:latin typeface="Arial"/>
          <a:ea typeface="+mj-ea"/>
          <a:cs typeface="Arial"/>
        </a:defRPr>
      </a:lvl1pPr>
    </p:titleStyle>
    <p:bodyStyle>
      <a:lvl1pPr marL="0" indent="0" algn="l" defTabSz="457189" rtl="0" eaLnBrk="1" latinLnBrk="0" hangingPunct="1">
        <a:spcBef>
          <a:spcPct val="20000"/>
        </a:spcBef>
        <a:buFont typeface="Arial"/>
        <a:buNone/>
        <a:defRPr lang="en-US" sz="1400" b="0" i="1" kern="1200" dirty="0">
          <a:solidFill>
            <a:schemeClr val="tx1"/>
          </a:solidFill>
          <a:latin typeface="Arial"/>
          <a:ea typeface="+mn-ea"/>
          <a:cs typeface="Arial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1400" b="0" i="0" kern="1200">
          <a:solidFill>
            <a:srgbClr val="3C3C3B"/>
          </a:solidFill>
          <a:latin typeface="Arial"/>
          <a:ea typeface="+mn-ea"/>
          <a:cs typeface="Arial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1200" b="0" i="0" kern="1200">
          <a:solidFill>
            <a:srgbClr val="3C3C3B"/>
          </a:solidFill>
          <a:latin typeface="Arial"/>
          <a:ea typeface="+mn-ea"/>
          <a:cs typeface="Arial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rgbClr val="3C3C3B"/>
          </a:solidFill>
          <a:latin typeface="Arial"/>
          <a:ea typeface="+mn-ea"/>
          <a:cs typeface="Arial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1200" b="0" i="0" kern="1200">
          <a:solidFill>
            <a:srgbClr val="3C3C3B"/>
          </a:solidFill>
          <a:latin typeface="Arial"/>
          <a:ea typeface="+mn-ea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350744" y="299945"/>
            <a:ext cx="7886700" cy="432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56088" y="785295"/>
            <a:ext cx="7886700" cy="371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457950" y="635635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116D7-1B39-4892-B8D9-2ACD1C22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7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</p:sldLayoutIdLst>
  <p:hf hdr="0" ftr="0" dt="0"/>
  <p:txStyles>
    <p:titleStyle>
      <a:lvl1pPr algn="l" defTabSz="342891" rtl="0" eaLnBrk="1" latinLnBrk="0" hangingPunct="1">
        <a:spcBef>
          <a:spcPct val="0"/>
        </a:spcBef>
        <a:buNone/>
        <a:defRPr sz="1800" b="1" i="1" u="none" kern="1200">
          <a:solidFill>
            <a:schemeClr val="accent5"/>
          </a:solidFill>
          <a:latin typeface="Arial"/>
          <a:ea typeface="+mj-ea"/>
          <a:cs typeface="Arial"/>
        </a:defRPr>
      </a:lvl1pPr>
    </p:titleStyle>
    <p:bodyStyle>
      <a:lvl1pPr marL="0" indent="0" algn="l" defTabSz="342891" rtl="0" eaLnBrk="1" latinLnBrk="0" hangingPunct="1">
        <a:spcBef>
          <a:spcPct val="20000"/>
        </a:spcBef>
        <a:buFont typeface="Arial"/>
        <a:buNone/>
        <a:defRPr lang="en-US" sz="1051" b="0" i="1" kern="1200" dirty="0">
          <a:solidFill>
            <a:schemeClr val="tx1"/>
          </a:solidFill>
          <a:latin typeface="Arial"/>
          <a:ea typeface="+mn-ea"/>
          <a:cs typeface="Arial"/>
        </a:defRPr>
      </a:lvl1pPr>
      <a:lvl2pPr marL="557199" indent="-214308" algn="l" defTabSz="342891" rtl="0" eaLnBrk="1" latinLnBrk="0" hangingPunct="1">
        <a:spcBef>
          <a:spcPct val="20000"/>
        </a:spcBef>
        <a:buFont typeface="Arial"/>
        <a:buChar char="–"/>
        <a:defRPr sz="1051" b="0" i="0" kern="1200">
          <a:solidFill>
            <a:srgbClr val="3C3C3B"/>
          </a:solidFill>
          <a:latin typeface="Arial"/>
          <a:ea typeface="+mn-ea"/>
          <a:cs typeface="Arial"/>
        </a:defRPr>
      </a:lvl2pPr>
      <a:lvl3pPr marL="857229" indent="-171446" algn="l" defTabSz="342891" rtl="0" eaLnBrk="1" latinLnBrk="0" hangingPunct="1">
        <a:spcBef>
          <a:spcPct val="20000"/>
        </a:spcBef>
        <a:buFont typeface="Arial"/>
        <a:buChar char="•"/>
        <a:defRPr sz="900" b="0" i="0" kern="1200">
          <a:solidFill>
            <a:srgbClr val="3C3C3B"/>
          </a:solidFill>
          <a:latin typeface="Arial"/>
          <a:ea typeface="+mn-ea"/>
          <a:cs typeface="Arial"/>
        </a:defRPr>
      </a:lvl3pPr>
      <a:lvl4pPr marL="1200121" indent="-171446" algn="l" defTabSz="342891" rtl="0" eaLnBrk="1" latinLnBrk="0" hangingPunct="1">
        <a:spcBef>
          <a:spcPct val="20000"/>
        </a:spcBef>
        <a:buFont typeface="Arial"/>
        <a:buChar char="–"/>
        <a:defRPr sz="900" b="0" i="0" kern="1200">
          <a:solidFill>
            <a:srgbClr val="3C3C3B"/>
          </a:solidFill>
          <a:latin typeface="Arial"/>
          <a:ea typeface="+mn-ea"/>
          <a:cs typeface="Arial"/>
        </a:defRPr>
      </a:lvl4pPr>
      <a:lvl5pPr marL="1543012" indent="-171446" algn="l" defTabSz="342891" rtl="0" eaLnBrk="1" latinLnBrk="0" hangingPunct="1">
        <a:spcBef>
          <a:spcPct val="20000"/>
        </a:spcBef>
        <a:buFont typeface="Arial"/>
        <a:buChar char="»"/>
        <a:defRPr sz="900" b="0" i="0" kern="1200">
          <a:solidFill>
            <a:srgbClr val="3C3C3B"/>
          </a:solidFill>
          <a:latin typeface="Arial"/>
          <a:ea typeface="+mn-ea"/>
          <a:cs typeface="Arial"/>
        </a:defRPr>
      </a:lvl5pPr>
      <a:lvl6pPr marL="1885904" indent="-171446" algn="l" defTabSz="3428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3428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svg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s://www.youtube.com/watch?v=A3JyhUWYs4Y&amp;t=2265s" TargetMode="External"/><Relationship Id="rId7" Type="http://schemas.openxmlformats.org/officeDocument/2006/relationships/hyperlink" Target="mailto:GinnieMae_MISMO_Support@hud.go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hyperlink" Target="mailto:askGinnieMae@hud.gov" TargetMode="External"/><Relationship Id="rId4" Type="http://schemas.openxmlformats.org/officeDocument/2006/relationships/hyperlink" Target="https://www.ginniemae.gov/issuers/issuer_training/Tools%20and%20Resources/single_family_pooling_business_rules_and_errors_guide.zip" TargetMode="External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34371" y="3866720"/>
            <a:ext cx="2936525" cy="199451"/>
          </a:xfrm>
        </p:spPr>
        <p:txBody>
          <a:bodyPr/>
          <a:lstStyle/>
          <a:p>
            <a:r>
              <a:rPr lang="en-US" dirty="0"/>
              <a:t>April 2023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36C2DA-2529-4B07-BD19-5B36A12B5808}"/>
              </a:ext>
            </a:extLst>
          </p:cNvPr>
          <p:cNvSpPr txBox="1"/>
          <p:nvPr/>
        </p:nvSpPr>
        <p:spPr>
          <a:xfrm>
            <a:off x="7323314" y="6289647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9797571-3944-469C-964E-5340133413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11165" y="2483141"/>
            <a:ext cx="4725474" cy="1383579"/>
          </a:xfrm>
        </p:spPr>
        <p:txBody>
          <a:bodyPr>
            <a:normAutofit fontScale="77500" lnSpcReduction="20000"/>
          </a:bodyPr>
          <a:lstStyle/>
          <a:p>
            <a:r>
              <a:rPr lang="en-US" sz="2800" i="0" dirty="0">
                <a:latin typeface="Arial"/>
                <a:cs typeface="Arial"/>
              </a:rPr>
              <a:t>Ginnie Mae </a:t>
            </a:r>
            <a:endParaRPr lang="en-US" sz="2800" i="0" dirty="0"/>
          </a:p>
          <a:p>
            <a:r>
              <a:rPr lang="en-US" sz="2800" i="0" dirty="0">
                <a:latin typeface="Arial"/>
                <a:cs typeface="Arial"/>
              </a:rPr>
              <a:t>Validation &amp; Testing Tool (VTT) Training </a:t>
            </a:r>
          </a:p>
          <a:p>
            <a:r>
              <a:rPr lang="en-US" b="0" dirty="0"/>
              <a:t>For PDD Import Pool Submissions</a:t>
            </a:r>
          </a:p>
        </p:txBody>
      </p:sp>
    </p:spTree>
    <p:extLst>
      <p:ext uri="{BB962C8B-B14F-4D97-AF65-F5344CB8AC3E}">
        <p14:creationId xmlns:p14="http://schemas.microsoft.com/office/powerpoint/2010/main" val="149612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25A1BF5-2ED8-417D-8BC9-7109C3768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752" y="323860"/>
            <a:ext cx="7886700" cy="432734"/>
          </a:xfrm>
        </p:spPr>
        <p:txBody>
          <a:bodyPr>
            <a:noAutofit/>
          </a:bodyPr>
          <a:lstStyle/>
          <a:p>
            <a:r>
              <a:rPr lang="en-US" sz="2200">
                <a:latin typeface="+mj-lt"/>
                <a:cs typeface="Calibri" panose="020F0502020204030204" pitchFamily="34" charset="0"/>
              </a:rPr>
              <a:t>Agenda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8F8DEC84-8F9D-418B-B86A-9FC2A37D4AA1}"/>
              </a:ext>
            </a:extLst>
          </p:cNvPr>
          <p:cNvCxnSpPr>
            <a:cxnSpLocks/>
          </p:cNvCxnSpPr>
          <p:nvPr/>
        </p:nvCxnSpPr>
        <p:spPr>
          <a:xfrm>
            <a:off x="721352" y="756594"/>
            <a:ext cx="0" cy="376448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57F9748-CA91-4C65-8EC9-EED5FCD5374D}"/>
              </a:ext>
            </a:extLst>
          </p:cNvPr>
          <p:cNvCxnSpPr>
            <a:cxnSpLocks/>
          </p:cNvCxnSpPr>
          <p:nvPr/>
        </p:nvCxnSpPr>
        <p:spPr>
          <a:xfrm>
            <a:off x="737958" y="2578948"/>
            <a:ext cx="0" cy="196927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3DA231C-137D-4260-8B27-3A98C3635427}"/>
              </a:ext>
            </a:extLst>
          </p:cNvPr>
          <p:cNvCxnSpPr>
            <a:cxnSpLocks/>
          </p:cNvCxnSpPr>
          <p:nvPr/>
        </p:nvCxnSpPr>
        <p:spPr>
          <a:xfrm>
            <a:off x="737963" y="1745426"/>
            <a:ext cx="0" cy="196927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91D4275-65A5-466C-B599-ABAAC0C7268A}"/>
              </a:ext>
            </a:extLst>
          </p:cNvPr>
          <p:cNvGrpSpPr/>
          <p:nvPr/>
        </p:nvGrpSpPr>
        <p:grpSpPr>
          <a:xfrm>
            <a:off x="498255" y="1133042"/>
            <a:ext cx="613213" cy="616309"/>
            <a:chOff x="1111169" y="1121905"/>
            <a:chExt cx="729205" cy="731520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62E944AE-223A-4F1C-B73A-464355B67DC3}"/>
                </a:ext>
              </a:extLst>
            </p:cNvPr>
            <p:cNvSpPr/>
            <p:nvPr/>
          </p:nvSpPr>
          <p:spPr>
            <a:xfrm>
              <a:off x="1111169" y="1121905"/>
              <a:ext cx="729205" cy="7315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hangingPunct="0">
                <a:spcBef>
                  <a:spcPts val="225"/>
                </a:spcBef>
              </a:pPr>
              <a:endParaRPr lang="en-US" sz="900" kern="0">
                <a:solidFill>
                  <a:schemeClr val="tx1"/>
                </a:solidFill>
                <a:latin typeface="Calibri"/>
                <a:cs typeface="Calibri"/>
                <a:sym typeface="Open Sans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E0D0DDC1-14BC-43A9-B22C-B96D9BA8AAB2}"/>
                </a:ext>
              </a:extLst>
            </p:cNvPr>
            <p:cNvSpPr/>
            <p:nvPr/>
          </p:nvSpPr>
          <p:spPr>
            <a:xfrm>
              <a:off x="1191485" y="1203768"/>
              <a:ext cx="568566" cy="56715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hangingPunct="0">
                <a:spcBef>
                  <a:spcPts val="225"/>
                </a:spcBef>
              </a:pPr>
              <a:r>
                <a:rPr lang="en-US" sz="1350" b="1" kern="0" dirty="0">
                  <a:solidFill>
                    <a:srgbClr val="1F4E58"/>
                  </a:solidFill>
                  <a:latin typeface="+mj-lt"/>
                  <a:cs typeface="Calibri"/>
                  <a:sym typeface="Open Sans"/>
                </a:rPr>
                <a:t>3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70133FF-1493-4B48-B605-150975693938}"/>
              </a:ext>
            </a:extLst>
          </p:cNvPr>
          <p:cNvGrpSpPr/>
          <p:nvPr/>
        </p:nvGrpSpPr>
        <p:grpSpPr>
          <a:xfrm>
            <a:off x="498254" y="1955594"/>
            <a:ext cx="613213" cy="616309"/>
            <a:chOff x="1111169" y="1121905"/>
            <a:chExt cx="729205" cy="73152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5FB335B-49DA-4275-B3DF-84D2B271670B}"/>
                </a:ext>
              </a:extLst>
            </p:cNvPr>
            <p:cNvSpPr/>
            <p:nvPr/>
          </p:nvSpPr>
          <p:spPr>
            <a:xfrm>
              <a:off x="1111169" y="1121905"/>
              <a:ext cx="729205" cy="7315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hangingPunct="0">
                <a:spcBef>
                  <a:spcPts val="225"/>
                </a:spcBef>
              </a:pPr>
              <a:endParaRPr lang="en-US" sz="900" kern="0">
                <a:solidFill>
                  <a:srgbClr val="000000"/>
                </a:solidFill>
                <a:latin typeface="Calibri"/>
                <a:cs typeface="Calibri"/>
                <a:sym typeface="Open Sans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54EA4AB-B295-476C-961E-C86755E485F9}"/>
                </a:ext>
              </a:extLst>
            </p:cNvPr>
            <p:cNvSpPr/>
            <p:nvPr/>
          </p:nvSpPr>
          <p:spPr>
            <a:xfrm>
              <a:off x="1191485" y="1203768"/>
              <a:ext cx="568566" cy="56715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hangingPunct="0">
                <a:spcBef>
                  <a:spcPts val="225"/>
                </a:spcBef>
              </a:pPr>
              <a:r>
                <a:rPr lang="en-US" sz="1350" b="1" kern="0" dirty="0">
                  <a:solidFill>
                    <a:schemeClr val="tx1"/>
                  </a:solidFill>
                  <a:latin typeface="+mj-lt"/>
                  <a:cs typeface="Calibri"/>
                  <a:sym typeface="Open Sans"/>
                </a:rPr>
                <a:t>4</a:t>
              </a:r>
              <a:endParaRPr lang="en-US" sz="900" b="1" kern="0" dirty="0">
                <a:solidFill>
                  <a:schemeClr val="tx1"/>
                </a:solidFill>
                <a:latin typeface="+mj-lt"/>
                <a:cs typeface="Calibri"/>
                <a:sym typeface="Open Sans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D9D6125-CA7E-47A1-9084-5DE1A5450E4D}"/>
              </a:ext>
            </a:extLst>
          </p:cNvPr>
          <p:cNvGrpSpPr/>
          <p:nvPr/>
        </p:nvGrpSpPr>
        <p:grpSpPr>
          <a:xfrm>
            <a:off x="498237" y="2785190"/>
            <a:ext cx="613213" cy="616309"/>
            <a:chOff x="1111160" y="975854"/>
            <a:chExt cx="729205" cy="73152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CB2DDD5-9949-431B-8A89-7BD9A96B649E}"/>
                </a:ext>
              </a:extLst>
            </p:cNvPr>
            <p:cNvSpPr/>
            <p:nvPr/>
          </p:nvSpPr>
          <p:spPr>
            <a:xfrm>
              <a:off x="1111160" y="975854"/>
              <a:ext cx="729205" cy="7315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hangingPunct="0">
                <a:spcBef>
                  <a:spcPts val="225"/>
                </a:spcBef>
              </a:pPr>
              <a:endParaRPr lang="en-US" sz="900" kern="0">
                <a:solidFill>
                  <a:srgbClr val="000000"/>
                </a:solidFill>
                <a:latin typeface="Calibri"/>
                <a:cs typeface="Calibri"/>
                <a:sym typeface="Open Sans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902E253-62AC-4637-9E53-17ED6CB63645}"/>
                </a:ext>
              </a:extLst>
            </p:cNvPr>
            <p:cNvSpPr/>
            <p:nvPr/>
          </p:nvSpPr>
          <p:spPr>
            <a:xfrm>
              <a:off x="1191481" y="1063846"/>
              <a:ext cx="568566" cy="56715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hangingPunct="0">
                <a:spcBef>
                  <a:spcPts val="225"/>
                </a:spcBef>
              </a:pPr>
              <a:r>
                <a:rPr lang="en-US" sz="1350" b="1" kern="0" dirty="0">
                  <a:solidFill>
                    <a:schemeClr val="tx1"/>
                  </a:solidFill>
                  <a:latin typeface="+mj-lt"/>
                  <a:cs typeface="Calibri"/>
                  <a:sym typeface="Open Sans"/>
                </a:rPr>
                <a:t>5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AEF572A-636B-4EA9-A169-F63ECA2F8187}"/>
              </a:ext>
            </a:extLst>
          </p:cNvPr>
          <p:cNvGrpSpPr/>
          <p:nvPr/>
        </p:nvGrpSpPr>
        <p:grpSpPr>
          <a:xfrm>
            <a:off x="498236" y="3625654"/>
            <a:ext cx="613213" cy="616309"/>
            <a:chOff x="1111163" y="922066"/>
            <a:chExt cx="729205" cy="731520"/>
          </a:xfrm>
          <a:noFill/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E9E6E3E4-698E-4D6E-AE41-F10FA6B081C1}"/>
                </a:ext>
              </a:extLst>
            </p:cNvPr>
            <p:cNvSpPr/>
            <p:nvPr/>
          </p:nvSpPr>
          <p:spPr>
            <a:xfrm>
              <a:off x="1111163" y="922066"/>
              <a:ext cx="729205" cy="731520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hangingPunct="0">
                <a:spcBef>
                  <a:spcPts val="225"/>
                </a:spcBef>
              </a:pPr>
              <a:endParaRPr lang="en-US" sz="900" kern="0">
                <a:solidFill>
                  <a:srgbClr val="000000"/>
                </a:solidFill>
                <a:latin typeface="Calibri"/>
                <a:cs typeface="Calibri"/>
                <a:sym typeface="Open Sans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879DD217-3EB4-44D5-87C4-B4E2F96A6061}"/>
                </a:ext>
              </a:extLst>
            </p:cNvPr>
            <p:cNvSpPr/>
            <p:nvPr/>
          </p:nvSpPr>
          <p:spPr>
            <a:xfrm>
              <a:off x="1191480" y="1003928"/>
              <a:ext cx="568566" cy="567158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hangingPunct="0">
                <a:spcBef>
                  <a:spcPts val="225"/>
                </a:spcBef>
              </a:pPr>
              <a:r>
                <a:rPr lang="en-US" sz="1350" b="1" kern="0" dirty="0">
                  <a:solidFill>
                    <a:schemeClr val="tx1"/>
                  </a:solidFill>
                  <a:latin typeface="+mj-lt"/>
                  <a:cs typeface="Calibri"/>
                  <a:sym typeface="Open Sans"/>
                </a:rPr>
                <a:t>6</a:t>
              </a:r>
              <a:endParaRPr lang="en-US" sz="900" b="1" kern="0" dirty="0">
                <a:solidFill>
                  <a:schemeClr val="tx1"/>
                </a:solidFill>
                <a:latin typeface="+mj-lt"/>
                <a:cs typeface="Calibri"/>
                <a:sym typeface="Open Sans"/>
              </a:endParaRPr>
            </a:p>
          </p:txBody>
        </p: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81931B5-F51D-41D7-81E8-3320EDB2A2FC}"/>
              </a:ext>
            </a:extLst>
          </p:cNvPr>
          <p:cNvCxnSpPr>
            <a:cxnSpLocks/>
          </p:cNvCxnSpPr>
          <p:nvPr/>
        </p:nvCxnSpPr>
        <p:spPr>
          <a:xfrm>
            <a:off x="863271" y="1748725"/>
            <a:ext cx="0" cy="2044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3959C8B-DE7C-481D-915B-0627A2DAF663}"/>
              </a:ext>
            </a:extLst>
          </p:cNvPr>
          <p:cNvCxnSpPr>
            <a:cxnSpLocks/>
          </p:cNvCxnSpPr>
          <p:nvPr/>
        </p:nvCxnSpPr>
        <p:spPr>
          <a:xfrm>
            <a:off x="737958" y="3414628"/>
            <a:ext cx="0" cy="196927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06D05D9-A355-4976-AC10-B90FDF430595}"/>
              </a:ext>
            </a:extLst>
          </p:cNvPr>
          <p:cNvCxnSpPr>
            <a:cxnSpLocks/>
          </p:cNvCxnSpPr>
          <p:nvPr/>
        </p:nvCxnSpPr>
        <p:spPr>
          <a:xfrm>
            <a:off x="863263" y="2580786"/>
            <a:ext cx="0" cy="2044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6EF0743-A7F3-4324-9C1D-E6F752F80CAA}"/>
              </a:ext>
            </a:extLst>
          </p:cNvPr>
          <p:cNvCxnSpPr>
            <a:cxnSpLocks/>
          </p:cNvCxnSpPr>
          <p:nvPr/>
        </p:nvCxnSpPr>
        <p:spPr>
          <a:xfrm>
            <a:off x="863263" y="3410888"/>
            <a:ext cx="0" cy="2044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AF4C2531-FFCB-4408-AF60-6967A6954157}"/>
              </a:ext>
            </a:extLst>
          </p:cNvPr>
          <p:cNvSpPr txBox="1"/>
          <p:nvPr/>
        </p:nvSpPr>
        <p:spPr>
          <a:xfrm>
            <a:off x="1178995" y="1333745"/>
            <a:ext cx="1503758" cy="2662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>
              <a:lnSpc>
                <a:spcPts val="1600"/>
              </a:lnSpc>
            </a:pPr>
            <a:r>
              <a:rPr lang="en-US" b="1" dirty="0">
                <a:latin typeface="+mj-lt"/>
                <a:cs typeface="Calibri"/>
              </a:rPr>
              <a:t>VTT Overview</a:t>
            </a:r>
            <a:endParaRPr lang="en-US" sz="20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926B55C-0FCC-4307-814D-D157FF71F74B}"/>
              </a:ext>
            </a:extLst>
          </p:cNvPr>
          <p:cNvSpPr txBox="1"/>
          <p:nvPr/>
        </p:nvSpPr>
        <p:spPr>
          <a:xfrm>
            <a:off x="1178995" y="2190427"/>
            <a:ext cx="1965988" cy="2662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>
              <a:lnSpc>
                <a:spcPts val="1600"/>
              </a:lnSpc>
            </a:pPr>
            <a:r>
              <a:rPr lang="en-US" b="1" dirty="0">
                <a:latin typeface="+mj-lt"/>
                <a:cs typeface="Calibri"/>
              </a:rPr>
              <a:t>Validation Process</a:t>
            </a:r>
            <a:endParaRPr lang="en-US" sz="2000" i="1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F41C309-FE4F-4016-B3EE-B662CBAF05EB}"/>
              </a:ext>
            </a:extLst>
          </p:cNvPr>
          <p:cNvSpPr txBox="1"/>
          <p:nvPr/>
        </p:nvSpPr>
        <p:spPr>
          <a:xfrm>
            <a:off x="1178990" y="3010558"/>
            <a:ext cx="2232810" cy="2662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>
              <a:lnSpc>
                <a:spcPts val="1600"/>
              </a:lnSpc>
            </a:pPr>
            <a:r>
              <a:rPr lang="en-US" b="1" dirty="0">
                <a:latin typeface="+mj-lt"/>
                <a:cs typeface="Calibri"/>
              </a:rPr>
              <a:t>Tips for Development</a:t>
            </a:r>
            <a:endParaRPr lang="en-US" b="1" dirty="0">
              <a:cs typeface="Calibri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CCC9D11-6D8A-4F68-B118-49D6AA680D27}"/>
              </a:ext>
            </a:extLst>
          </p:cNvPr>
          <p:cNvSpPr txBox="1"/>
          <p:nvPr/>
        </p:nvSpPr>
        <p:spPr>
          <a:xfrm>
            <a:off x="1178990" y="3853941"/>
            <a:ext cx="3275256" cy="29880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>
              <a:lnSpc>
                <a:spcPts val="1600"/>
              </a:lnSpc>
            </a:pPr>
            <a:r>
              <a:rPr lang="en-US" b="1" dirty="0">
                <a:latin typeface="+mj-lt"/>
                <a:cs typeface="Calibri"/>
              </a:rPr>
              <a:t>Key Resources and Support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2969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2">
            <a:extLst>
              <a:ext uri="{FF2B5EF4-FFF2-40B4-BE49-F238E27FC236}">
                <a16:creationId xmlns:a16="http://schemas.microsoft.com/office/drawing/2014/main" id="{DCDD803A-CBDC-4C93-B01D-DB144221E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235" y="359103"/>
            <a:ext cx="7886700" cy="325040"/>
          </a:xfrm>
        </p:spPr>
        <p:txBody>
          <a:bodyPr>
            <a:noAutofit/>
          </a:bodyPr>
          <a:lstStyle/>
          <a:p>
            <a:r>
              <a:rPr lang="en-US" sz="2200" dirty="0">
                <a:latin typeface="+mn-lt"/>
              </a:rPr>
              <a:t>Validation &amp; Testing Tool (VTT) Overview</a:t>
            </a:r>
          </a:p>
        </p:txBody>
      </p:sp>
      <p:sp>
        <p:nvSpPr>
          <p:cNvPr id="44" name="Slide Number Placeholder 2">
            <a:extLst>
              <a:ext uri="{FF2B5EF4-FFF2-40B4-BE49-F238E27FC236}">
                <a16:creationId xmlns:a16="http://schemas.microsoft.com/office/drawing/2014/main" id="{00ADC9A4-F8E6-4977-B4B3-B8F4DC4E92D3}"/>
              </a:ext>
            </a:extLst>
          </p:cNvPr>
          <p:cNvSpPr txBox="1">
            <a:spLocks/>
          </p:cNvSpPr>
          <p:nvPr/>
        </p:nvSpPr>
        <p:spPr>
          <a:xfrm>
            <a:off x="6530242" y="635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E0801B-FFAD-4557-8975-1152945C657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3871B7B-390A-4477-AC8B-42C2438BAC33}"/>
              </a:ext>
            </a:extLst>
          </p:cNvPr>
          <p:cNvGrpSpPr/>
          <p:nvPr/>
        </p:nvGrpSpPr>
        <p:grpSpPr>
          <a:xfrm>
            <a:off x="413739" y="4527729"/>
            <a:ext cx="3852486" cy="1295313"/>
            <a:chOff x="328031" y="4928579"/>
            <a:chExt cx="4086081" cy="1485519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03C1271-1535-4ECF-96F9-44FF0179D398}"/>
                </a:ext>
              </a:extLst>
            </p:cNvPr>
            <p:cNvSpPr txBox="1"/>
            <p:nvPr/>
          </p:nvSpPr>
          <p:spPr>
            <a:xfrm>
              <a:off x="761856" y="5672858"/>
              <a:ext cx="3652256" cy="7412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All Issuers that currently submit Single Family Pools should already have access to the VTT and SFPDM.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F23F825-AE21-4BD7-819C-53D698DF0DA1}"/>
                </a:ext>
              </a:extLst>
            </p:cNvPr>
            <p:cNvSpPr txBox="1"/>
            <p:nvPr/>
          </p:nvSpPr>
          <p:spPr>
            <a:xfrm>
              <a:off x="833586" y="5261590"/>
              <a:ext cx="939581" cy="3503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B2BB1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Access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3FB166B-6DA2-4414-BF67-A781C59E24C7}"/>
                </a:ext>
              </a:extLst>
            </p:cNvPr>
            <p:cNvGrpSpPr/>
            <p:nvPr/>
          </p:nvGrpSpPr>
          <p:grpSpPr>
            <a:xfrm>
              <a:off x="646236" y="5436747"/>
              <a:ext cx="1561381" cy="141436"/>
              <a:chOff x="2563702" y="1755771"/>
              <a:chExt cx="1561381" cy="141436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95443269-81D2-42F1-89BD-2041DD6762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63702" y="1755771"/>
                <a:ext cx="115620" cy="141436"/>
              </a:xfrm>
              <a:prstGeom prst="line">
                <a:avLst/>
              </a:prstGeom>
              <a:ln>
                <a:solidFill>
                  <a:schemeClr val="accent5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09D1395-1E29-4FE3-9DF3-3CBEBD5A6A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70544" y="1897207"/>
                <a:ext cx="1454539" cy="0"/>
              </a:xfrm>
              <a:prstGeom prst="line">
                <a:avLst/>
              </a:prstGeom>
              <a:ln>
                <a:solidFill>
                  <a:schemeClr val="accent5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0AAC066-8F23-424B-837B-1082E6F45313}"/>
                </a:ext>
              </a:extLst>
            </p:cNvPr>
            <p:cNvSpPr/>
            <p:nvPr/>
          </p:nvSpPr>
          <p:spPr>
            <a:xfrm>
              <a:off x="328031" y="4928579"/>
              <a:ext cx="511133" cy="517799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5" name="Graphic 69" descr="Key with solid fill">
              <a:extLst>
                <a:ext uri="{FF2B5EF4-FFF2-40B4-BE49-F238E27FC236}">
                  <a16:creationId xmlns:a16="http://schemas.microsoft.com/office/drawing/2014/main" id="{AED796FD-64C5-4ECC-8713-CB1A14F89C76}"/>
                </a:ext>
              </a:extLst>
            </p:cNvPr>
            <p:cNvSpPr/>
            <p:nvPr/>
          </p:nvSpPr>
          <p:spPr>
            <a:xfrm rot="5400000">
              <a:off x="398339" y="5088971"/>
              <a:ext cx="370516" cy="197014"/>
            </a:xfrm>
            <a:custGeom>
              <a:avLst/>
              <a:gdLst>
                <a:gd name="connsiteX0" fmla="*/ 450907 w 655864"/>
                <a:gd name="connsiteY0" fmla="*/ 168331 h 288567"/>
                <a:gd name="connsiteX1" fmla="*/ 499352 w 655864"/>
                <a:gd name="connsiteY1" fmla="*/ 212990 h 288567"/>
                <a:gd name="connsiteX2" fmla="*/ 547796 w 655864"/>
                <a:gd name="connsiteY2" fmla="*/ 168331 h 288567"/>
                <a:gd name="connsiteX3" fmla="*/ 596241 w 655864"/>
                <a:gd name="connsiteY3" fmla="*/ 212990 h 288567"/>
                <a:gd name="connsiteX4" fmla="*/ 655865 w 655864"/>
                <a:gd name="connsiteY4" fmla="*/ 144284 h 288567"/>
                <a:gd name="connsiteX5" fmla="*/ 596241 w 655864"/>
                <a:gd name="connsiteY5" fmla="*/ 75577 h 288567"/>
                <a:gd name="connsiteX6" fmla="*/ 294394 w 655864"/>
                <a:gd name="connsiteY6" fmla="*/ 75577 h 288567"/>
                <a:gd name="connsiteX7" fmla="*/ 156513 w 655864"/>
                <a:gd name="connsiteY7" fmla="*/ 0 h 288567"/>
                <a:gd name="connsiteX8" fmla="*/ 0 w 655864"/>
                <a:gd name="connsiteY8" fmla="*/ 144284 h 288567"/>
                <a:gd name="connsiteX9" fmla="*/ 156513 w 655864"/>
                <a:gd name="connsiteY9" fmla="*/ 288567 h 288567"/>
                <a:gd name="connsiteX10" fmla="*/ 294394 w 655864"/>
                <a:gd name="connsiteY10" fmla="*/ 212990 h 288567"/>
                <a:gd name="connsiteX11" fmla="*/ 342838 w 655864"/>
                <a:gd name="connsiteY11" fmla="*/ 212990 h 288567"/>
                <a:gd name="connsiteX12" fmla="*/ 372651 w 655864"/>
                <a:gd name="connsiteY12" fmla="*/ 185507 h 288567"/>
                <a:gd name="connsiteX13" fmla="*/ 402463 w 655864"/>
                <a:gd name="connsiteY13" fmla="*/ 212990 h 288567"/>
                <a:gd name="connsiteX14" fmla="*/ 450907 w 655864"/>
                <a:gd name="connsiteY14" fmla="*/ 168331 h 288567"/>
                <a:gd name="connsiteX15" fmla="*/ 89436 w 655864"/>
                <a:gd name="connsiteY15" fmla="*/ 185507 h 288567"/>
                <a:gd name="connsiteX16" fmla="*/ 44718 w 655864"/>
                <a:gd name="connsiteY16" fmla="*/ 144284 h 288567"/>
                <a:gd name="connsiteX17" fmla="*/ 89436 w 655864"/>
                <a:gd name="connsiteY17" fmla="*/ 103060 h 288567"/>
                <a:gd name="connsiteX18" fmla="*/ 134154 w 655864"/>
                <a:gd name="connsiteY18" fmla="*/ 144284 h 288567"/>
                <a:gd name="connsiteX19" fmla="*/ 89436 w 655864"/>
                <a:gd name="connsiteY19" fmla="*/ 185507 h 288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55864" h="288567">
                  <a:moveTo>
                    <a:pt x="450907" y="168331"/>
                  </a:moveTo>
                  <a:lnTo>
                    <a:pt x="499352" y="212990"/>
                  </a:lnTo>
                  <a:lnTo>
                    <a:pt x="547796" y="168331"/>
                  </a:lnTo>
                  <a:lnTo>
                    <a:pt x="596241" y="212990"/>
                  </a:lnTo>
                  <a:lnTo>
                    <a:pt x="655865" y="144284"/>
                  </a:lnTo>
                  <a:lnTo>
                    <a:pt x="596241" y="75577"/>
                  </a:lnTo>
                  <a:lnTo>
                    <a:pt x="294394" y="75577"/>
                  </a:lnTo>
                  <a:cubicBezTo>
                    <a:pt x="267563" y="30231"/>
                    <a:pt x="216137" y="0"/>
                    <a:pt x="156513" y="0"/>
                  </a:cubicBezTo>
                  <a:cubicBezTo>
                    <a:pt x="70058" y="0"/>
                    <a:pt x="0" y="64584"/>
                    <a:pt x="0" y="144284"/>
                  </a:cubicBezTo>
                  <a:cubicBezTo>
                    <a:pt x="0" y="223983"/>
                    <a:pt x="70058" y="288567"/>
                    <a:pt x="156513" y="288567"/>
                  </a:cubicBezTo>
                  <a:cubicBezTo>
                    <a:pt x="216137" y="288567"/>
                    <a:pt x="267563" y="258336"/>
                    <a:pt x="294394" y="212990"/>
                  </a:cubicBezTo>
                  <a:lnTo>
                    <a:pt x="342838" y="212990"/>
                  </a:lnTo>
                  <a:lnTo>
                    <a:pt x="372651" y="185507"/>
                  </a:lnTo>
                  <a:lnTo>
                    <a:pt x="402463" y="212990"/>
                  </a:lnTo>
                  <a:lnTo>
                    <a:pt x="450907" y="168331"/>
                  </a:lnTo>
                  <a:close/>
                  <a:moveTo>
                    <a:pt x="89436" y="185507"/>
                  </a:moveTo>
                  <a:cubicBezTo>
                    <a:pt x="64841" y="185507"/>
                    <a:pt x="44718" y="166957"/>
                    <a:pt x="44718" y="144284"/>
                  </a:cubicBezTo>
                  <a:cubicBezTo>
                    <a:pt x="44718" y="121610"/>
                    <a:pt x="64841" y="103060"/>
                    <a:pt x="89436" y="103060"/>
                  </a:cubicBezTo>
                  <a:cubicBezTo>
                    <a:pt x="114031" y="103060"/>
                    <a:pt x="134154" y="121610"/>
                    <a:pt x="134154" y="144284"/>
                  </a:cubicBezTo>
                  <a:cubicBezTo>
                    <a:pt x="134154" y="166957"/>
                    <a:pt x="114031" y="185507"/>
                    <a:pt x="89436" y="185507"/>
                  </a:cubicBezTo>
                  <a:close/>
                </a:path>
              </a:pathLst>
            </a:custGeom>
            <a:solidFill>
              <a:schemeClr val="bg1"/>
            </a:solidFill>
            <a:ln w="7441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C037D50A-A235-4D02-A0C0-0444B82E4A74}"/>
              </a:ext>
            </a:extLst>
          </p:cNvPr>
          <p:cNvGrpSpPr/>
          <p:nvPr/>
        </p:nvGrpSpPr>
        <p:grpSpPr>
          <a:xfrm>
            <a:off x="418444" y="2632482"/>
            <a:ext cx="3748657" cy="2099210"/>
            <a:chOff x="328031" y="2981549"/>
            <a:chExt cx="3975955" cy="2407463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070333A-D24E-48E6-96A2-F3749E648290}"/>
                </a:ext>
              </a:extLst>
            </p:cNvPr>
            <p:cNvSpPr txBox="1"/>
            <p:nvPr/>
          </p:nvSpPr>
          <p:spPr>
            <a:xfrm>
              <a:off x="536111" y="3712398"/>
              <a:ext cx="3767875" cy="1676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46" marR="0" lvl="0" indent="0" algn="l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Validations are performed via a two-step process:</a:t>
              </a:r>
            </a:p>
            <a:p>
              <a:pPr marL="171446" marR="0" lvl="0" indent="0" algn="l" defTabSz="685783" rtl="0" eaLnBrk="1" fontAlgn="auto" latinLnBrk="0" hangingPunct="1">
                <a:lnSpc>
                  <a:spcPts val="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303610" marR="0" lvl="0" indent="-132160" algn="l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Structural validations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verify XML file structure and data formats</a:t>
              </a:r>
            </a:p>
            <a:p>
              <a:pPr marL="303610" marR="0" lvl="0" indent="-132160" algn="l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Business Rule validations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validate the file’s adherence to Ginnie Mae’s Business Rules.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5883B78E-CC41-49CB-BE85-83F105CCEDE5}"/>
                </a:ext>
              </a:extLst>
            </p:cNvPr>
            <p:cNvSpPr txBox="1"/>
            <p:nvPr/>
          </p:nvSpPr>
          <p:spPr>
            <a:xfrm>
              <a:off x="841459" y="3301035"/>
              <a:ext cx="981359" cy="338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Process</a:t>
              </a: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31BD14C-A770-4C2D-B316-240EB68A68A6}"/>
                </a:ext>
              </a:extLst>
            </p:cNvPr>
            <p:cNvGrpSpPr/>
            <p:nvPr/>
          </p:nvGrpSpPr>
          <p:grpSpPr>
            <a:xfrm>
              <a:off x="328031" y="2981549"/>
              <a:ext cx="511133" cy="517799"/>
              <a:chOff x="294929" y="2349097"/>
              <a:chExt cx="511133" cy="517799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C229BB43-6216-4288-8EB1-03F1619DD813}"/>
                  </a:ext>
                </a:extLst>
              </p:cNvPr>
              <p:cNvSpPr/>
              <p:nvPr/>
            </p:nvSpPr>
            <p:spPr>
              <a:xfrm>
                <a:off x="294929" y="2349097"/>
                <a:ext cx="511133" cy="51779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pic>
            <p:nvPicPr>
              <p:cNvPr id="68" name="Graphic 67" descr="Cause And Effect with solid fill">
                <a:extLst>
                  <a:ext uri="{FF2B5EF4-FFF2-40B4-BE49-F238E27FC236}">
                    <a16:creationId xmlns:a16="http://schemas.microsoft.com/office/drawing/2014/main" id="{E6883AF9-E5AF-420E-AA66-3A27C8328D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339209" y="2395041"/>
                <a:ext cx="431787" cy="468386"/>
              </a:xfrm>
              <a:prstGeom prst="rect">
                <a:avLst/>
              </a:prstGeom>
            </p:spPr>
          </p:pic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BF31F8FE-96AD-4012-BD22-E5AD48504AC5}"/>
                </a:ext>
              </a:extLst>
            </p:cNvPr>
            <p:cNvGrpSpPr/>
            <p:nvPr/>
          </p:nvGrpSpPr>
          <p:grpSpPr>
            <a:xfrm>
              <a:off x="641407" y="3488740"/>
              <a:ext cx="1561381" cy="141436"/>
              <a:chOff x="2563702" y="1755771"/>
              <a:chExt cx="1561381" cy="141436"/>
            </a:xfrm>
          </p:grpSpPr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08EBE2FD-3E89-41E5-AA3E-5075AB144A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63702" y="1755771"/>
                <a:ext cx="115620" cy="14143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F998CED9-AF23-4BE4-8D4A-DE859F8615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70544" y="1897207"/>
                <a:ext cx="1454539" cy="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9DD2F5D-7AF0-422F-BA25-C33938074989}"/>
              </a:ext>
            </a:extLst>
          </p:cNvPr>
          <p:cNvGrpSpPr/>
          <p:nvPr/>
        </p:nvGrpSpPr>
        <p:grpSpPr>
          <a:xfrm>
            <a:off x="413739" y="1145136"/>
            <a:ext cx="3955443" cy="1615771"/>
            <a:chOff x="389652" y="1397193"/>
            <a:chExt cx="4204165" cy="1741882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9E65203-88B1-4B62-98D1-0B09807134CB}"/>
                </a:ext>
              </a:extLst>
            </p:cNvPr>
            <p:cNvGrpSpPr/>
            <p:nvPr/>
          </p:nvGrpSpPr>
          <p:grpSpPr>
            <a:xfrm>
              <a:off x="552634" y="1433780"/>
              <a:ext cx="1726175" cy="562060"/>
              <a:chOff x="485090" y="5002220"/>
              <a:chExt cx="1722527" cy="597924"/>
            </a:xfrm>
          </p:grpSpPr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E679E796-4EC6-4E1B-ABCA-C7682FA97172}"/>
                  </a:ext>
                </a:extLst>
              </p:cNvPr>
              <p:cNvSpPr txBox="1"/>
              <p:nvPr/>
            </p:nvSpPr>
            <p:spPr>
              <a:xfrm>
                <a:off x="833586" y="5261590"/>
                <a:ext cx="10038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E0C6E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Purpose</a:t>
                </a:r>
              </a:p>
            </p:txBody>
          </p: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CBA16F4D-8CDC-4B3C-AA22-9DEEE4EFFF52}"/>
                  </a:ext>
                </a:extLst>
              </p:cNvPr>
              <p:cNvGrpSpPr/>
              <p:nvPr/>
            </p:nvGrpSpPr>
            <p:grpSpPr>
              <a:xfrm>
                <a:off x="646236" y="5436747"/>
                <a:ext cx="1561381" cy="141436"/>
                <a:chOff x="2563702" y="1755771"/>
                <a:chExt cx="1561381" cy="141436"/>
              </a:xfrm>
            </p:grpSpPr>
            <p:cxnSp>
              <p:nvCxnSpPr>
                <p:cNvPr id="78" name="Straight Connector 77">
                  <a:extLst>
                    <a:ext uri="{FF2B5EF4-FFF2-40B4-BE49-F238E27FC236}">
                      <a16:creationId xmlns:a16="http://schemas.microsoft.com/office/drawing/2014/main" id="{09D4EA88-06F3-478B-AE4A-61536DE1B4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563702" y="1755771"/>
                  <a:ext cx="115620" cy="141436"/>
                </a:xfrm>
                <a:prstGeom prst="line">
                  <a:avLst/>
                </a:prstGeom>
                <a:ln>
                  <a:solidFill>
                    <a:schemeClr val="accent2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id="{F921136D-0E41-4D31-960C-9AD239FA66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70544" y="1897207"/>
                  <a:ext cx="1454539" cy="0"/>
                </a:xfrm>
                <a:prstGeom prst="line">
                  <a:avLst/>
                </a:prstGeom>
                <a:ln>
                  <a:solidFill>
                    <a:schemeClr val="accent2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7" name="Graphic 69" descr="Key with solid fill">
                <a:extLst>
                  <a:ext uri="{FF2B5EF4-FFF2-40B4-BE49-F238E27FC236}">
                    <a16:creationId xmlns:a16="http://schemas.microsoft.com/office/drawing/2014/main" id="{2DBC53F3-7ECF-46B6-AE2C-08326DE2BCB0}"/>
                  </a:ext>
                </a:extLst>
              </p:cNvPr>
              <p:cNvSpPr/>
              <p:nvPr/>
            </p:nvSpPr>
            <p:spPr>
              <a:xfrm rot="5400000">
                <a:off x="398339" y="5088971"/>
                <a:ext cx="370516" cy="197014"/>
              </a:xfrm>
              <a:custGeom>
                <a:avLst/>
                <a:gdLst>
                  <a:gd name="connsiteX0" fmla="*/ 450907 w 655864"/>
                  <a:gd name="connsiteY0" fmla="*/ 168331 h 288567"/>
                  <a:gd name="connsiteX1" fmla="*/ 499352 w 655864"/>
                  <a:gd name="connsiteY1" fmla="*/ 212990 h 288567"/>
                  <a:gd name="connsiteX2" fmla="*/ 547796 w 655864"/>
                  <a:gd name="connsiteY2" fmla="*/ 168331 h 288567"/>
                  <a:gd name="connsiteX3" fmla="*/ 596241 w 655864"/>
                  <a:gd name="connsiteY3" fmla="*/ 212990 h 288567"/>
                  <a:gd name="connsiteX4" fmla="*/ 655865 w 655864"/>
                  <a:gd name="connsiteY4" fmla="*/ 144284 h 288567"/>
                  <a:gd name="connsiteX5" fmla="*/ 596241 w 655864"/>
                  <a:gd name="connsiteY5" fmla="*/ 75577 h 288567"/>
                  <a:gd name="connsiteX6" fmla="*/ 294394 w 655864"/>
                  <a:gd name="connsiteY6" fmla="*/ 75577 h 288567"/>
                  <a:gd name="connsiteX7" fmla="*/ 156513 w 655864"/>
                  <a:gd name="connsiteY7" fmla="*/ 0 h 288567"/>
                  <a:gd name="connsiteX8" fmla="*/ 0 w 655864"/>
                  <a:gd name="connsiteY8" fmla="*/ 144284 h 288567"/>
                  <a:gd name="connsiteX9" fmla="*/ 156513 w 655864"/>
                  <a:gd name="connsiteY9" fmla="*/ 288567 h 288567"/>
                  <a:gd name="connsiteX10" fmla="*/ 294394 w 655864"/>
                  <a:gd name="connsiteY10" fmla="*/ 212990 h 288567"/>
                  <a:gd name="connsiteX11" fmla="*/ 342838 w 655864"/>
                  <a:gd name="connsiteY11" fmla="*/ 212990 h 288567"/>
                  <a:gd name="connsiteX12" fmla="*/ 372651 w 655864"/>
                  <a:gd name="connsiteY12" fmla="*/ 185507 h 288567"/>
                  <a:gd name="connsiteX13" fmla="*/ 402463 w 655864"/>
                  <a:gd name="connsiteY13" fmla="*/ 212990 h 288567"/>
                  <a:gd name="connsiteX14" fmla="*/ 450907 w 655864"/>
                  <a:gd name="connsiteY14" fmla="*/ 168331 h 288567"/>
                  <a:gd name="connsiteX15" fmla="*/ 89436 w 655864"/>
                  <a:gd name="connsiteY15" fmla="*/ 185507 h 288567"/>
                  <a:gd name="connsiteX16" fmla="*/ 44718 w 655864"/>
                  <a:gd name="connsiteY16" fmla="*/ 144284 h 288567"/>
                  <a:gd name="connsiteX17" fmla="*/ 89436 w 655864"/>
                  <a:gd name="connsiteY17" fmla="*/ 103060 h 288567"/>
                  <a:gd name="connsiteX18" fmla="*/ 134154 w 655864"/>
                  <a:gd name="connsiteY18" fmla="*/ 144284 h 288567"/>
                  <a:gd name="connsiteX19" fmla="*/ 89436 w 655864"/>
                  <a:gd name="connsiteY19" fmla="*/ 185507 h 288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655864" h="288567">
                    <a:moveTo>
                      <a:pt x="450907" y="168331"/>
                    </a:moveTo>
                    <a:lnTo>
                      <a:pt x="499352" y="212990"/>
                    </a:lnTo>
                    <a:lnTo>
                      <a:pt x="547796" y="168331"/>
                    </a:lnTo>
                    <a:lnTo>
                      <a:pt x="596241" y="212990"/>
                    </a:lnTo>
                    <a:lnTo>
                      <a:pt x="655865" y="144284"/>
                    </a:lnTo>
                    <a:lnTo>
                      <a:pt x="596241" y="75577"/>
                    </a:lnTo>
                    <a:lnTo>
                      <a:pt x="294394" y="75577"/>
                    </a:lnTo>
                    <a:cubicBezTo>
                      <a:pt x="267563" y="30231"/>
                      <a:pt x="216137" y="0"/>
                      <a:pt x="156513" y="0"/>
                    </a:cubicBezTo>
                    <a:cubicBezTo>
                      <a:pt x="70058" y="0"/>
                      <a:pt x="0" y="64584"/>
                      <a:pt x="0" y="144284"/>
                    </a:cubicBezTo>
                    <a:cubicBezTo>
                      <a:pt x="0" y="223983"/>
                      <a:pt x="70058" y="288567"/>
                      <a:pt x="156513" y="288567"/>
                    </a:cubicBezTo>
                    <a:cubicBezTo>
                      <a:pt x="216137" y="288567"/>
                      <a:pt x="267563" y="258336"/>
                      <a:pt x="294394" y="212990"/>
                    </a:cubicBezTo>
                    <a:lnTo>
                      <a:pt x="342838" y="212990"/>
                    </a:lnTo>
                    <a:lnTo>
                      <a:pt x="372651" y="185507"/>
                    </a:lnTo>
                    <a:lnTo>
                      <a:pt x="402463" y="212990"/>
                    </a:lnTo>
                    <a:lnTo>
                      <a:pt x="450907" y="168331"/>
                    </a:lnTo>
                    <a:close/>
                    <a:moveTo>
                      <a:pt x="89436" y="185507"/>
                    </a:moveTo>
                    <a:cubicBezTo>
                      <a:pt x="64841" y="185507"/>
                      <a:pt x="44718" y="166957"/>
                      <a:pt x="44718" y="144284"/>
                    </a:cubicBezTo>
                    <a:cubicBezTo>
                      <a:pt x="44718" y="121610"/>
                      <a:pt x="64841" y="103060"/>
                      <a:pt x="89436" y="103060"/>
                    </a:cubicBezTo>
                    <a:cubicBezTo>
                      <a:pt x="114031" y="103060"/>
                      <a:pt x="134154" y="121610"/>
                      <a:pt x="134154" y="144284"/>
                    </a:cubicBezTo>
                    <a:cubicBezTo>
                      <a:pt x="134154" y="166957"/>
                      <a:pt x="114031" y="185507"/>
                      <a:pt x="89436" y="185507"/>
                    </a:cubicBezTo>
                    <a:close/>
                  </a:path>
                </a:pathLst>
              </a:custGeom>
              <a:solidFill>
                <a:schemeClr val="bg1"/>
              </a:solidFill>
              <a:ln w="7441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0FF5FD2E-3774-42F6-8A8F-31C179EC2E33}"/>
                </a:ext>
              </a:extLst>
            </p:cNvPr>
            <p:cNvGrpSpPr/>
            <p:nvPr/>
          </p:nvGrpSpPr>
          <p:grpSpPr>
            <a:xfrm>
              <a:off x="389652" y="1397193"/>
              <a:ext cx="512216" cy="486739"/>
              <a:chOff x="958071" y="1140430"/>
              <a:chExt cx="659582" cy="658879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E740106D-76AA-4F90-9C83-8EBD04E45AC7}"/>
                  </a:ext>
                </a:extLst>
              </p:cNvPr>
              <p:cNvSpPr/>
              <p:nvPr/>
            </p:nvSpPr>
            <p:spPr>
              <a:xfrm>
                <a:off x="958071" y="1140430"/>
                <a:ext cx="659582" cy="658879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pic>
            <p:nvPicPr>
              <p:cNvPr id="74" name="Graphic 73" descr="Bullseye with solid fill">
                <a:extLst>
                  <a:ext uri="{FF2B5EF4-FFF2-40B4-BE49-F238E27FC236}">
                    <a16:creationId xmlns:a16="http://schemas.microsoft.com/office/drawing/2014/main" id="{51D03525-F14B-450B-A379-8DAC8EF358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964511" y="1152386"/>
                <a:ext cx="646701" cy="624671"/>
              </a:xfrm>
              <a:prstGeom prst="rect">
                <a:avLst/>
              </a:prstGeom>
            </p:spPr>
          </p:pic>
        </p:grp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BB3705B-B93F-457D-AB74-33A58089DAF0}"/>
                </a:ext>
              </a:extLst>
            </p:cNvPr>
            <p:cNvSpPr txBox="1"/>
            <p:nvPr/>
          </p:nvSpPr>
          <p:spPr>
            <a:xfrm>
              <a:off x="817963" y="2044138"/>
              <a:ext cx="3775854" cy="1094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The VTT is available within the MGM portal and is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rPr>
                <a:t>intended for Issuers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to 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test and validate their PDD submission files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 </a:t>
              </a:r>
              <a:r>
                <a:rPr lang="en-US" sz="1200" u="sng" dirty="0">
                  <a:solidFill>
                    <a:srgbClr val="002D6A"/>
                  </a:solidFill>
                  <a:latin typeface="Arial" panose="020B0604020202020204"/>
                  <a:cs typeface="Arial" panose="020B0604020202020204" pitchFamily="34" charset="0"/>
                </a:rPr>
                <a:t>prior</a:t>
              </a:r>
              <a:r>
                <a:rPr lang="en-US" sz="1200" dirty="0">
                  <a:solidFill>
                    <a:srgbClr val="002D6A"/>
                  </a:solidFill>
                  <a:latin typeface="Arial" panose="020B0604020202020204"/>
                  <a:cs typeface="Arial" panose="020B0604020202020204" pitchFamily="34" charset="0"/>
                </a:rPr>
                <a:t> to using SFPDM.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82" name="Rectangle 81">
            <a:extLst>
              <a:ext uri="{FF2B5EF4-FFF2-40B4-BE49-F238E27FC236}">
                <a16:creationId xmlns:a16="http://schemas.microsoft.com/office/drawing/2014/main" id="{BC1B1B45-7CF4-4B0D-9729-8BDDF8CEFC4F}"/>
              </a:ext>
            </a:extLst>
          </p:cNvPr>
          <p:cNvSpPr/>
          <p:nvPr/>
        </p:nvSpPr>
        <p:spPr bwMode="gray">
          <a:xfrm rot="16200000">
            <a:off x="4577884" y="1369964"/>
            <a:ext cx="4837584" cy="4301682"/>
          </a:xfrm>
          <a:prstGeom prst="rect">
            <a:avLst/>
          </a:prstGeom>
          <a:gradFill>
            <a:gsLst>
              <a:gs pos="59000">
                <a:schemeClr val="tx1">
                  <a:lumMod val="100000"/>
                </a:schemeClr>
              </a:gs>
              <a:gs pos="92000">
                <a:srgbClr val="3472BC"/>
              </a:gs>
            </a:gsLst>
            <a:path path="circle">
              <a:fillToRect l="100000" t="100000"/>
            </a:path>
          </a:gradFill>
          <a:ln w="1905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66675" tIns="66675" rIns="66675" bIns="66675" rtlCol="0" anchor="t"/>
          <a:lstStyle/>
          <a:p>
            <a:pPr marL="214313" marR="0" lvl="0" indent="-214313" algn="l" defTabSz="6858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825" b="0" i="0" u="none" strike="noStrike" kern="1200" cap="none" spc="0" normalizeH="0" baseline="0" noProof="0">
              <a:ln>
                <a:noFill/>
              </a:ln>
              <a:solidFill>
                <a:srgbClr val="A7A7A7">
                  <a:lumMod val="5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</p:txBody>
      </p:sp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533D8B2F-8F19-4D0E-9883-747CCC9F618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2" t="21417" r="34868" b="27731"/>
          <a:stretch/>
        </p:blipFill>
        <p:spPr>
          <a:xfrm>
            <a:off x="4703013" y="1272019"/>
            <a:ext cx="4256865" cy="1375027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9EE5359-E783-4EAF-871F-BB08AED1CE9E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14" t="19307" r="1991"/>
          <a:stretch/>
        </p:blipFill>
        <p:spPr>
          <a:xfrm>
            <a:off x="4707717" y="2647046"/>
            <a:ext cx="4246427" cy="1602206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4D75CB1D-C0D8-40CE-9B8F-CA09B78906A2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" t="20470"/>
          <a:stretch/>
        </p:blipFill>
        <p:spPr>
          <a:xfrm>
            <a:off x="4706228" y="4249372"/>
            <a:ext cx="4252620" cy="1540609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8210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>
            <a:extLst>
              <a:ext uri="{FF2B5EF4-FFF2-40B4-BE49-F238E27FC236}">
                <a16:creationId xmlns:a16="http://schemas.microsoft.com/office/drawing/2014/main" id="{1145369C-CE0B-4883-9BAF-AD5EEFE36C17}"/>
              </a:ext>
            </a:extLst>
          </p:cNvPr>
          <p:cNvSpPr/>
          <p:nvPr/>
        </p:nvSpPr>
        <p:spPr>
          <a:xfrm>
            <a:off x="6250855" y="3940808"/>
            <a:ext cx="2321376" cy="1520213"/>
          </a:xfrm>
          <a:prstGeom prst="rect">
            <a:avLst/>
          </a:prstGeom>
          <a:solidFill>
            <a:srgbClr val="002D6A">
              <a:alpha val="30196"/>
            </a:srgbClr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BDD4FF0-064D-404A-ADF7-200E1183A835}"/>
              </a:ext>
            </a:extLst>
          </p:cNvPr>
          <p:cNvSpPr/>
          <p:nvPr/>
        </p:nvSpPr>
        <p:spPr>
          <a:xfrm>
            <a:off x="3671944" y="3943599"/>
            <a:ext cx="2321376" cy="1519161"/>
          </a:xfrm>
          <a:prstGeom prst="rect">
            <a:avLst/>
          </a:prstGeom>
          <a:solidFill>
            <a:srgbClr val="366FBC">
              <a:alpha val="30196"/>
            </a:srgbClr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6DB1E89-0381-4D51-AB12-C5EBC79A98B3}"/>
              </a:ext>
            </a:extLst>
          </p:cNvPr>
          <p:cNvSpPr/>
          <p:nvPr/>
        </p:nvSpPr>
        <p:spPr>
          <a:xfrm>
            <a:off x="935697" y="3941342"/>
            <a:ext cx="2321376" cy="1521420"/>
          </a:xfrm>
          <a:prstGeom prst="rect">
            <a:avLst/>
          </a:prstGeom>
          <a:solidFill>
            <a:srgbClr val="B2BB1E">
              <a:alpha val="30196"/>
            </a:srgbClr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DF09E65-6A64-403C-9196-F29BC9D231E5}"/>
              </a:ext>
            </a:extLst>
          </p:cNvPr>
          <p:cNvSpPr/>
          <p:nvPr/>
        </p:nvSpPr>
        <p:spPr>
          <a:xfrm>
            <a:off x="6241784" y="1382778"/>
            <a:ext cx="2339519" cy="4325297"/>
          </a:xfrm>
          <a:prstGeom prst="roundRect">
            <a:avLst>
              <a:gd name="adj" fmla="val 4798"/>
            </a:avLst>
          </a:prstGeom>
          <a:noFill/>
          <a:ln w="38100">
            <a:solidFill>
              <a:srgbClr val="002D6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3" name="Title 2">
            <a:extLst>
              <a:ext uri="{FF2B5EF4-FFF2-40B4-BE49-F238E27FC236}">
                <a16:creationId xmlns:a16="http://schemas.microsoft.com/office/drawing/2014/main" id="{DCDD803A-CBDC-4C93-B01D-DB144221E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235" y="359103"/>
            <a:ext cx="7886700" cy="325040"/>
          </a:xfrm>
        </p:spPr>
        <p:txBody>
          <a:bodyPr>
            <a:noAutofit/>
          </a:bodyPr>
          <a:lstStyle/>
          <a:p>
            <a:r>
              <a:rPr lang="en-US" sz="2200" dirty="0"/>
              <a:t>VTT Validation Process</a:t>
            </a:r>
            <a:endParaRPr lang="en-US" sz="2200" dirty="0">
              <a:latin typeface="+mn-lt"/>
            </a:endParaRPr>
          </a:p>
        </p:txBody>
      </p:sp>
      <p:sp>
        <p:nvSpPr>
          <p:cNvPr id="44" name="Slide Number Placeholder 2">
            <a:extLst>
              <a:ext uri="{FF2B5EF4-FFF2-40B4-BE49-F238E27FC236}">
                <a16:creationId xmlns:a16="http://schemas.microsoft.com/office/drawing/2014/main" id="{00ADC9A4-F8E6-4977-B4B3-B8F4DC4E92D3}"/>
              </a:ext>
            </a:extLst>
          </p:cNvPr>
          <p:cNvSpPr txBox="1">
            <a:spLocks/>
          </p:cNvSpPr>
          <p:nvPr/>
        </p:nvSpPr>
        <p:spPr>
          <a:xfrm>
            <a:off x="6530242" y="635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E0801B-FFAD-4557-8975-1152945C657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69CE9F-86EB-474E-944D-970912CD1D7A}"/>
              </a:ext>
            </a:extLst>
          </p:cNvPr>
          <p:cNvSpPr txBox="1"/>
          <p:nvPr/>
        </p:nvSpPr>
        <p:spPr>
          <a:xfrm>
            <a:off x="3722896" y="4538705"/>
            <a:ext cx="2180735" cy="574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SFP-02A13301E: MortgageProgramType for loan [Loan ID] cannot be blank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90C242-11BF-43C7-8A4A-DDBE24BCCA03}"/>
              </a:ext>
            </a:extLst>
          </p:cNvPr>
          <p:cNvSpPr txBox="1"/>
          <p:nvPr/>
        </p:nvSpPr>
        <p:spPr>
          <a:xfrm>
            <a:off x="3723089" y="4002663"/>
            <a:ext cx="2302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u="none" strike="noStrike" dirty="0">
                <a:effectLst/>
                <a:latin typeface="+mj-lt"/>
              </a:rPr>
              <a:t>SFP-02A13501E: LTVRatioPercent for loan [Loan ID] cannot be blank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20BEA1-95BC-4F68-9F0F-5EFACB33BC3B}"/>
              </a:ext>
            </a:extLst>
          </p:cNvPr>
          <p:cNvSpPr txBox="1"/>
          <p:nvPr/>
        </p:nvSpPr>
        <p:spPr>
          <a:xfrm>
            <a:off x="954466" y="4016608"/>
            <a:ext cx="234350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00" b="1" i="1" dirty="0">
                <a:solidFill>
                  <a:srgbClr val="002D6A"/>
                </a:solidFill>
                <a:effectLst/>
                <a:latin typeface="+mj-lt"/>
              </a:rPr>
              <a:t>The value ({poolMaturityDate}) of element 'PoolMaturityDate' is not valid</a:t>
            </a:r>
          </a:p>
          <a:p>
            <a:endParaRPr lang="en-US" sz="1000" b="1" i="1" dirty="0">
              <a:solidFill>
                <a:srgbClr val="002D6A"/>
              </a:solidFill>
              <a:latin typeface="+mj-l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0306324-5A5A-439D-89B3-2602FB828632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4813264" y="937745"/>
            <a:ext cx="1" cy="192112"/>
          </a:xfrm>
          <a:prstGeom prst="line">
            <a:avLst/>
          </a:prstGeom>
          <a:ln>
            <a:solidFill>
              <a:srgbClr val="CFD4D8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 Bracket 5">
            <a:extLst>
              <a:ext uri="{FF2B5EF4-FFF2-40B4-BE49-F238E27FC236}">
                <a16:creationId xmlns:a16="http://schemas.microsoft.com/office/drawing/2014/main" id="{16571335-56A8-49C9-B448-A1CC3EEA61A7}"/>
              </a:ext>
            </a:extLst>
          </p:cNvPr>
          <p:cNvSpPr/>
          <p:nvPr/>
        </p:nvSpPr>
        <p:spPr>
          <a:xfrm rot="5400000">
            <a:off x="4696426" y="-1633765"/>
            <a:ext cx="197516" cy="5334955"/>
          </a:xfrm>
          <a:prstGeom prst="leftBracket">
            <a:avLst>
              <a:gd name="adj" fmla="val 140194"/>
            </a:avLst>
          </a:prstGeom>
          <a:ln>
            <a:solidFill>
              <a:schemeClr val="accent6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F00A2E-E55F-4884-B727-DDC75086E165}"/>
              </a:ext>
            </a:extLst>
          </p:cNvPr>
          <p:cNvSpPr/>
          <p:nvPr/>
        </p:nvSpPr>
        <p:spPr>
          <a:xfrm>
            <a:off x="926626" y="1382779"/>
            <a:ext cx="2339519" cy="4325297"/>
          </a:xfrm>
          <a:prstGeom prst="roundRect">
            <a:avLst>
              <a:gd name="adj" fmla="val 4798"/>
            </a:avLst>
          </a:prstGeom>
          <a:noFill/>
          <a:ln w="3810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476CD6-8F0A-454E-937C-DBA2EE7BC706}"/>
              </a:ext>
            </a:extLst>
          </p:cNvPr>
          <p:cNvSpPr txBox="1"/>
          <p:nvPr/>
        </p:nvSpPr>
        <p:spPr>
          <a:xfrm>
            <a:off x="982308" y="2264024"/>
            <a:ext cx="22838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If a file </a:t>
            </a:r>
            <a:r>
              <a:rPr lang="en-US" sz="1200" b="1" dirty="0">
                <a:solidFill>
                  <a:schemeClr val="tx1"/>
                </a:solidFill>
              </a:rPr>
              <a:t>fails</a:t>
            </a:r>
            <a:r>
              <a:rPr lang="en-US" sz="1200" dirty="0">
                <a:solidFill>
                  <a:schemeClr val="tx1"/>
                </a:solidFill>
              </a:rPr>
              <a:t> Structural Validations, a </a:t>
            </a:r>
            <a:r>
              <a:rPr lang="en-US" sz="1200" b="1" dirty="0"/>
              <a:t>1</a:t>
            </a:r>
            <a:r>
              <a:rPr lang="en-US" sz="1200" b="1" baseline="30000" dirty="0"/>
              <a:t>st</a:t>
            </a:r>
            <a:r>
              <a:rPr lang="en-US" sz="1200" b="1" dirty="0"/>
              <a:t> </a:t>
            </a:r>
            <a:r>
              <a:rPr lang="en-US" sz="1200" b="1" dirty="0">
                <a:solidFill>
                  <a:schemeClr val="tx1"/>
                </a:solidFill>
              </a:rPr>
              <a:t>Round Error Report</a:t>
            </a:r>
            <a:r>
              <a:rPr lang="en-US" sz="1200" dirty="0">
                <a:solidFill>
                  <a:schemeClr val="tx1"/>
                </a:solidFill>
              </a:rPr>
              <a:t> will be generated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If a file</a:t>
            </a:r>
            <a:r>
              <a:rPr lang="en-US" sz="1200" b="1" dirty="0">
                <a:solidFill>
                  <a:schemeClr val="tx1"/>
                </a:solidFill>
              </a:rPr>
              <a:t> passes </a:t>
            </a:r>
            <a:r>
              <a:rPr lang="en-US" sz="1200" dirty="0">
                <a:solidFill>
                  <a:schemeClr val="tx1"/>
                </a:solidFill>
              </a:rPr>
              <a:t>Structural Validations, the user may </a:t>
            </a:r>
            <a:r>
              <a:rPr lang="en-US" sz="1200" b="1" dirty="0">
                <a:solidFill>
                  <a:schemeClr val="tx1"/>
                </a:solidFill>
              </a:rPr>
              <a:t>proceed</a:t>
            </a:r>
            <a:r>
              <a:rPr lang="en-US" sz="1200" dirty="0">
                <a:solidFill>
                  <a:schemeClr val="tx1"/>
                </a:solidFill>
              </a:rPr>
              <a:t> to generate the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Round Report </a:t>
            </a:r>
            <a:r>
              <a:rPr lang="en-US" sz="1200" b="1" dirty="0">
                <a:solidFill>
                  <a:schemeClr val="tx1"/>
                </a:solidFill>
              </a:rPr>
              <a:t>or exit</a:t>
            </a:r>
            <a:endParaRPr lang="en-US" sz="1200" dirty="0">
              <a:solidFill>
                <a:schemeClr val="tx1"/>
              </a:solidFill>
            </a:endParaRPr>
          </a:p>
          <a:p>
            <a:endParaRPr lang="en-US" sz="12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2B71984-D3F1-44B9-8307-D5BBAAA1FC34}"/>
              </a:ext>
            </a:extLst>
          </p:cNvPr>
          <p:cNvSpPr/>
          <p:nvPr/>
        </p:nvSpPr>
        <p:spPr>
          <a:xfrm>
            <a:off x="6306990" y="1672206"/>
            <a:ext cx="2162297" cy="49244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600" b="1" dirty="0"/>
              <a:t>Business Rule Validations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19D5522-3C44-44D8-88B9-5CE0DB5CCD12}"/>
              </a:ext>
            </a:extLst>
          </p:cNvPr>
          <p:cNvSpPr txBox="1"/>
          <p:nvPr/>
        </p:nvSpPr>
        <p:spPr>
          <a:xfrm>
            <a:off x="6282684" y="2262282"/>
            <a:ext cx="23049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a file</a:t>
            </a:r>
            <a:r>
              <a:rPr lang="en-US" sz="1200" b="1" dirty="0"/>
              <a:t> fails </a:t>
            </a:r>
            <a:r>
              <a:rPr lang="en-US" sz="1200" dirty="0"/>
              <a:t>Business Rule Validations, a </a:t>
            </a:r>
            <a:r>
              <a:rPr lang="en-US" sz="1200" b="1" dirty="0"/>
              <a:t>2</a:t>
            </a:r>
            <a:r>
              <a:rPr lang="en-US" sz="1200" b="1" baseline="30000" dirty="0"/>
              <a:t>nd</a:t>
            </a:r>
            <a:r>
              <a:rPr lang="en-US" sz="1200" b="1" dirty="0"/>
              <a:t> Round Error Report</a:t>
            </a:r>
            <a:r>
              <a:rPr lang="en-US" sz="1200" dirty="0"/>
              <a:t> will be generated</a:t>
            </a:r>
          </a:p>
          <a:p>
            <a:endParaRPr lang="en-US" sz="1200" dirty="0"/>
          </a:p>
          <a:p>
            <a:r>
              <a:rPr lang="en-US" sz="1200" dirty="0"/>
              <a:t>If a file </a:t>
            </a:r>
            <a:r>
              <a:rPr lang="en-US" sz="1200" b="1" dirty="0"/>
              <a:t>passes</a:t>
            </a:r>
            <a:r>
              <a:rPr lang="en-US" sz="1200" dirty="0"/>
              <a:t> Business Rule Validations, a </a:t>
            </a:r>
            <a:r>
              <a:rPr lang="en-US" sz="1200" b="1" dirty="0"/>
              <a:t>Successful 2</a:t>
            </a:r>
            <a:r>
              <a:rPr lang="en-US" sz="1200" b="1" baseline="30000" dirty="0"/>
              <a:t>nd</a:t>
            </a:r>
            <a:r>
              <a:rPr lang="en-US" sz="1200" b="1" dirty="0"/>
              <a:t> Round Report </a:t>
            </a:r>
            <a:r>
              <a:rPr lang="en-US" sz="1200" dirty="0"/>
              <a:t>will be generated</a:t>
            </a:r>
          </a:p>
          <a:p>
            <a:endParaRPr lang="en-US" sz="1200" dirty="0"/>
          </a:p>
        </p:txBody>
      </p:sp>
      <p:sp>
        <p:nvSpPr>
          <p:cNvPr id="30" name="Arrow: Pentagon 29">
            <a:extLst>
              <a:ext uri="{FF2B5EF4-FFF2-40B4-BE49-F238E27FC236}">
                <a16:creationId xmlns:a16="http://schemas.microsoft.com/office/drawing/2014/main" id="{910271B9-98BD-4179-857B-E11F46D4C473}"/>
              </a:ext>
            </a:extLst>
          </p:cNvPr>
          <p:cNvSpPr/>
          <p:nvPr/>
        </p:nvSpPr>
        <p:spPr>
          <a:xfrm rot="5400000">
            <a:off x="1861357" y="1059510"/>
            <a:ext cx="480917" cy="661744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5" tIns="63305" rIns="63305" bIns="63305" rtlCol="0" anchor="ctr">
            <a:noAutofit/>
          </a:bodyPr>
          <a:lstStyle/>
          <a:p>
            <a:pPr algn="ctr"/>
            <a:endParaRPr lang="en-US" sz="969" err="1">
              <a:solidFill>
                <a:schemeClr val="tx2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4A22F37-DEF1-441B-80D3-A5BDDB6ABD64}"/>
              </a:ext>
            </a:extLst>
          </p:cNvPr>
          <p:cNvSpPr txBox="1"/>
          <p:nvPr/>
        </p:nvSpPr>
        <p:spPr>
          <a:xfrm>
            <a:off x="1992562" y="1132471"/>
            <a:ext cx="419116" cy="409842"/>
          </a:xfrm>
          <a:prstGeom prst="rect">
            <a:avLst/>
          </a:prstGeom>
          <a:noFill/>
        </p:spPr>
        <p:txBody>
          <a:bodyPr wrap="square" lIns="24923" tIns="24923" rIns="24923" bIns="24923" rtlCol="0" anchor="ctr" anchorCtr="0">
            <a:spAutoFit/>
          </a:bodyPr>
          <a:lstStyle/>
          <a:p>
            <a:r>
              <a:rPr lang="en-US" sz="2400" b="1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31" name="Arrow: Pentagon 30">
            <a:extLst>
              <a:ext uri="{FF2B5EF4-FFF2-40B4-BE49-F238E27FC236}">
                <a16:creationId xmlns:a16="http://schemas.microsoft.com/office/drawing/2014/main" id="{BB0819C6-13E0-4062-941E-924C0C71F0B8}"/>
              </a:ext>
            </a:extLst>
          </p:cNvPr>
          <p:cNvSpPr/>
          <p:nvPr/>
        </p:nvSpPr>
        <p:spPr>
          <a:xfrm rot="5400000">
            <a:off x="7191285" y="1025228"/>
            <a:ext cx="480917" cy="661744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5" tIns="63305" rIns="63305" bIns="63305" rtlCol="0" anchor="ctr">
            <a:noAutofit/>
          </a:bodyPr>
          <a:lstStyle/>
          <a:p>
            <a:pPr algn="ctr"/>
            <a:endParaRPr lang="en-US" sz="969" err="1">
              <a:solidFill>
                <a:schemeClr val="tx2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0CE3A33-B28F-4541-B6A2-4E35ADA596F8}"/>
              </a:ext>
            </a:extLst>
          </p:cNvPr>
          <p:cNvSpPr txBox="1"/>
          <p:nvPr/>
        </p:nvSpPr>
        <p:spPr>
          <a:xfrm>
            <a:off x="7248422" y="1098190"/>
            <a:ext cx="661744" cy="409842"/>
          </a:xfrm>
          <a:prstGeom prst="rect">
            <a:avLst/>
          </a:prstGeom>
          <a:noFill/>
        </p:spPr>
        <p:txBody>
          <a:bodyPr wrap="square" lIns="24923" tIns="24923" rIns="24923" bIns="24923" rtlCol="0" anchor="ctr" anchorCtr="0">
            <a:spAutoFit/>
          </a:bodyPr>
          <a:lstStyle/>
          <a:p>
            <a:r>
              <a:rPr lang="en-US" sz="2400" b="1" dirty="0"/>
              <a:t>2b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FC52488-36CC-4914-BABF-B0EDCF58BE36}"/>
              </a:ext>
            </a:extLst>
          </p:cNvPr>
          <p:cNvSpPr/>
          <p:nvPr/>
        </p:nvSpPr>
        <p:spPr>
          <a:xfrm>
            <a:off x="535856" y="1724858"/>
            <a:ext cx="3144303" cy="246221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600" b="1" dirty="0"/>
              <a:t>Structural Validations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F9E03E1-D95E-4DB5-95BA-516AB60D9F09}"/>
              </a:ext>
            </a:extLst>
          </p:cNvPr>
          <p:cNvCxnSpPr>
            <a:cxnSpLocks/>
          </p:cNvCxnSpPr>
          <p:nvPr/>
        </p:nvCxnSpPr>
        <p:spPr>
          <a:xfrm>
            <a:off x="346839" y="3929596"/>
            <a:ext cx="8234464" cy="0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AE090C6-D793-47A1-B820-5D15C4BDD581}"/>
              </a:ext>
            </a:extLst>
          </p:cNvPr>
          <p:cNvCxnSpPr>
            <a:cxnSpLocks/>
          </p:cNvCxnSpPr>
          <p:nvPr/>
        </p:nvCxnSpPr>
        <p:spPr>
          <a:xfrm>
            <a:off x="337767" y="5462768"/>
            <a:ext cx="8234464" cy="0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5D751F1C-B18C-4DDA-9100-454D29EA7492}"/>
              </a:ext>
            </a:extLst>
          </p:cNvPr>
          <p:cNvSpPr txBox="1"/>
          <p:nvPr/>
        </p:nvSpPr>
        <p:spPr>
          <a:xfrm rot="16200000">
            <a:off x="-9843" y="4396101"/>
            <a:ext cx="1254305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100" b="1" i="1" dirty="0">
                <a:effectLst/>
                <a:latin typeface="+mj-lt"/>
              </a:rPr>
              <a:t>Commonly Occurring Errors </a:t>
            </a:r>
            <a:endParaRPr lang="en-US" sz="1100" dirty="0"/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7EFF05FF-C5F0-4F6F-AE66-5817869F65B7}"/>
              </a:ext>
            </a:extLst>
          </p:cNvPr>
          <p:cNvSpPr/>
          <p:nvPr/>
        </p:nvSpPr>
        <p:spPr>
          <a:xfrm>
            <a:off x="3663843" y="1393174"/>
            <a:ext cx="2339519" cy="4325297"/>
          </a:xfrm>
          <a:prstGeom prst="roundRect">
            <a:avLst>
              <a:gd name="adj" fmla="val 4798"/>
            </a:avLst>
          </a:prstGeom>
          <a:noFill/>
          <a:ln w="38100">
            <a:solidFill>
              <a:srgbClr val="366FB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7543F52-55E5-42C7-AE60-52CD9DCB0844}"/>
              </a:ext>
            </a:extLst>
          </p:cNvPr>
          <p:cNvSpPr/>
          <p:nvPr/>
        </p:nvSpPr>
        <p:spPr>
          <a:xfrm>
            <a:off x="3751484" y="1680355"/>
            <a:ext cx="2162297" cy="49244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1600" b="1" dirty="0"/>
              <a:t>Pre-Store &amp; Data Integrity Validations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6ABBD28-AD41-4504-8699-68994357A44B}"/>
              </a:ext>
            </a:extLst>
          </p:cNvPr>
          <p:cNvSpPr txBox="1"/>
          <p:nvPr/>
        </p:nvSpPr>
        <p:spPr>
          <a:xfrm>
            <a:off x="3751484" y="2266815"/>
            <a:ext cx="22565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Pre-Store &amp; Data Integrity errors may appear in the 2</a:t>
            </a:r>
            <a:r>
              <a:rPr kumimoji="0" lang="en-US" sz="1200" b="0" i="0" u="none" strike="noStrike" kern="1200" cap="none" spc="0" normalizeH="0" baseline="3000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Round Report, and some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need to be resolved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before some Business Rule Errors can appear in the 2</a:t>
            </a:r>
            <a:r>
              <a:rPr kumimoji="0" lang="en-US" sz="1200" b="0" i="0" u="none" strike="noStrike" kern="1200" cap="none" spc="0" normalizeH="0" baseline="3000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Round Report</a:t>
            </a:r>
            <a:endParaRPr lang="en-US" sz="1200" dirty="0">
              <a:latin typeface="+mj-lt"/>
            </a:endParaRPr>
          </a:p>
        </p:txBody>
      </p:sp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109E0AD5-BB7D-4AE4-B56B-AB88872EFFCB}"/>
              </a:ext>
            </a:extLst>
          </p:cNvPr>
          <p:cNvSpPr/>
          <p:nvPr/>
        </p:nvSpPr>
        <p:spPr>
          <a:xfrm rot="5400000">
            <a:off x="4572806" y="1039443"/>
            <a:ext cx="480917" cy="661744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366F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5" tIns="63305" rIns="63305" bIns="63305" rtlCol="0" anchor="ctr">
            <a:noAutofit/>
          </a:bodyPr>
          <a:lstStyle/>
          <a:p>
            <a:pPr algn="ctr"/>
            <a:endParaRPr lang="en-US" sz="969" err="1">
              <a:solidFill>
                <a:schemeClr val="tx2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1116C19-5E5F-4117-AF81-312F7747C766}"/>
              </a:ext>
            </a:extLst>
          </p:cNvPr>
          <p:cNvSpPr txBox="1"/>
          <p:nvPr/>
        </p:nvSpPr>
        <p:spPr>
          <a:xfrm>
            <a:off x="4633419" y="1093279"/>
            <a:ext cx="427113" cy="419665"/>
          </a:xfrm>
          <a:prstGeom prst="rect">
            <a:avLst/>
          </a:prstGeom>
          <a:noFill/>
        </p:spPr>
        <p:txBody>
          <a:bodyPr wrap="square" lIns="24923" tIns="24923" rIns="24923" bIns="24923" rtlCol="0" anchor="ctr" anchorCtr="0">
            <a:spAutoFit/>
          </a:bodyPr>
          <a:lstStyle/>
          <a:p>
            <a:r>
              <a:rPr lang="en-US" sz="2400" b="1" dirty="0">
                <a:solidFill>
                  <a:srgbClr val="366FBC"/>
                </a:solidFill>
              </a:rPr>
              <a:t>2a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F9F4FC9-170A-4912-8FC8-E121F4636049}"/>
              </a:ext>
            </a:extLst>
          </p:cNvPr>
          <p:cNvSpPr txBox="1"/>
          <p:nvPr/>
        </p:nvSpPr>
        <p:spPr>
          <a:xfrm>
            <a:off x="935697" y="4571282"/>
            <a:ext cx="236861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i="1" dirty="0">
                <a:solidFill>
                  <a:srgbClr val="002D6A"/>
                </a:solidFill>
                <a:effectLst/>
                <a:latin typeface="+mj-lt"/>
                <a:ea typeface="Times New Roman" panose="02020603050405020304" pitchFamily="18" charset="0"/>
              </a:rPr>
              <a:t>The content of element 'DOWN_PAYMENT' is not complete. One of '{"www.ginniemae.gov":FundsType}' is expected</a:t>
            </a:r>
            <a:endParaRPr lang="en-US" sz="1000" b="1" i="1" dirty="0">
              <a:solidFill>
                <a:srgbClr val="002D6A"/>
              </a:solidFill>
              <a:latin typeface="+mj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55F9788-9205-4948-B6E2-EF59FA1EE44F}"/>
              </a:ext>
            </a:extLst>
          </p:cNvPr>
          <p:cNvSpPr txBox="1"/>
          <p:nvPr/>
        </p:nvSpPr>
        <p:spPr>
          <a:xfrm>
            <a:off x="6282684" y="4008431"/>
            <a:ext cx="2186603" cy="738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SFP-01R01501E Invalid or missing Pool Tax Payer Identifier ({taxPayerID}), it should be numeric.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5ADBE95-E9BB-4581-8078-E3970D43AB0F}"/>
              </a:ext>
            </a:extLst>
          </p:cNvPr>
          <p:cNvSpPr txBox="1"/>
          <p:nvPr/>
        </p:nvSpPr>
        <p:spPr>
          <a:xfrm>
            <a:off x="6282684" y="4725170"/>
            <a:ext cx="22895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SFP-01R00803E Invalid Pool Security Trade Book Entry Date ({tradebookDate}), it should be current date or future date</a:t>
            </a:r>
            <a:endParaRPr lang="en-US" sz="10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499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2">
            <a:extLst>
              <a:ext uri="{FF2B5EF4-FFF2-40B4-BE49-F238E27FC236}">
                <a16:creationId xmlns:a16="http://schemas.microsoft.com/office/drawing/2014/main" id="{DCDD803A-CBDC-4C93-B01D-DB144221E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235" y="359103"/>
            <a:ext cx="7886700" cy="325040"/>
          </a:xfrm>
        </p:spPr>
        <p:txBody>
          <a:bodyPr>
            <a:noAutofit/>
          </a:bodyPr>
          <a:lstStyle/>
          <a:p>
            <a:r>
              <a:rPr lang="en-US" sz="2200" dirty="0"/>
              <a:t>VTT Tips for Development</a:t>
            </a:r>
            <a:endParaRPr lang="en-US" sz="2200" dirty="0">
              <a:latin typeface="+mn-lt"/>
            </a:endParaRPr>
          </a:p>
        </p:txBody>
      </p:sp>
      <p:sp>
        <p:nvSpPr>
          <p:cNvPr id="44" name="Slide Number Placeholder 2">
            <a:extLst>
              <a:ext uri="{FF2B5EF4-FFF2-40B4-BE49-F238E27FC236}">
                <a16:creationId xmlns:a16="http://schemas.microsoft.com/office/drawing/2014/main" id="{00ADC9A4-F8E6-4977-B4B3-B8F4DC4E92D3}"/>
              </a:ext>
            </a:extLst>
          </p:cNvPr>
          <p:cNvSpPr txBox="1">
            <a:spLocks/>
          </p:cNvSpPr>
          <p:nvPr/>
        </p:nvSpPr>
        <p:spPr>
          <a:xfrm>
            <a:off x="6530242" y="635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E0801B-FFAD-4557-8975-1152945C657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058C46A-FFE4-49D5-A01A-A5F9ED74F910}"/>
              </a:ext>
            </a:extLst>
          </p:cNvPr>
          <p:cNvGrpSpPr/>
          <p:nvPr/>
        </p:nvGrpSpPr>
        <p:grpSpPr>
          <a:xfrm>
            <a:off x="351251" y="1028112"/>
            <a:ext cx="7742522" cy="1174138"/>
            <a:chOff x="351234" y="3285172"/>
            <a:chExt cx="11136268" cy="1285870"/>
          </a:xfrm>
        </p:grpSpPr>
        <p:sp>
          <p:nvSpPr>
            <p:cNvPr id="63" name="Rounded Rectangle 1">
              <a:extLst>
                <a:ext uri="{FF2B5EF4-FFF2-40B4-BE49-F238E27FC236}">
                  <a16:creationId xmlns:a16="http://schemas.microsoft.com/office/drawing/2014/main" id="{481C5673-765C-4E52-BFBE-F59405B3576D}"/>
                </a:ext>
              </a:extLst>
            </p:cNvPr>
            <p:cNvSpPr/>
            <p:nvPr/>
          </p:nvSpPr>
          <p:spPr bwMode="gray">
            <a:xfrm flipH="1">
              <a:off x="351234" y="3285172"/>
              <a:ext cx="11136268" cy="307453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365760" tIns="88900" rIns="91440" bIns="8890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60949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121898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82848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243797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 2" pitchFamily="18" charset="2"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Open Sans" panose="020B0606030504020204" pitchFamily="34" charset="0"/>
                  <a:cs typeface="Open Sans" panose="020B0606030504020204" pitchFamily="34" charset="0"/>
                </a:rPr>
                <a:t>File Encoding Type (UTF-8)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D10B48D4-34F5-4F12-9FE9-2C97B2C5F45A}"/>
                </a:ext>
              </a:extLst>
            </p:cNvPr>
            <p:cNvSpPr/>
            <p:nvPr/>
          </p:nvSpPr>
          <p:spPr bwMode="gray">
            <a:xfrm rot="5400000" flipH="1">
              <a:off x="5740623" y="-1261164"/>
              <a:ext cx="489767" cy="10326614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9050" algn="ctr">
              <a:noFill/>
              <a:miter lim="800000"/>
              <a:headEnd/>
              <a:tailEnd/>
            </a:ln>
          </p:spPr>
          <p:txBody>
            <a:bodyPr vert="vert270" wrap="square" lIns="91440" tIns="88900" rIns="91440" bIns="8890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60949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121898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82848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243797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510A42E-9815-4FE5-AD2E-BBCFE9CCB82B}"/>
                </a:ext>
              </a:extLst>
            </p:cNvPr>
            <p:cNvSpPr/>
            <p:nvPr/>
          </p:nvSpPr>
          <p:spPr bwMode="gray">
            <a:xfrm rot="5400000" flipH="1">
              <a:off x="5799488" y="-778287"/>
              <a:ext cx="372018" cy="10326586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9050" algn="ctr">
              <a:noFill/>
              <a:miter lim="800000"/>
              <a:headEnd/>
              <a:tailEnd/>
            </a:ln>
          </p:spPr>
          <p:txBody>
            <a:bodyPr vert="vert270" wrap="square" lIns="91440" tIns="0" rIns="91440" bIns="9144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60949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121898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82848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243797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 panose="020B0604020202020204"/>
                  <a:ea typeface="Open Sans" panose="020B0606030504020204" pitchFamily="34" charset="0"/>
                  <a:cs typeface="Open Sans" panose="020B0606030504020204" pitchFamily="34" charset="0"/>
                </a:rPr>
                <a:t>Editing an XML file with the Notepad or WordPad applications may change the encoding to UTF-8 BOM</a:t>
              </a:r>
            </a:p>
          </p:txBody>
        </p: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1A3C8FEC-C868-4505-BA88-B1E86CBBD44B}"/>
                </a:ext>
              </a:extLst>
            </p:cNvPr>
            <p:cNvCxnSpPr>
              <a:cxnSpLocks/>
            </p:cNvCxnSpPr>
            <p:nvPr/>
          </p:nvCxnSpPr>
          <p:spPr>
            <a:xfrm>
              <a:off x="573393" y="3592625"/>
              <a:ext cx="0" cy="789621"/>
            </a:xfrm>
            <a:prstGeom prst="line">
              <a:avLst/>
            </a:prstGeom>
            <a:noFill/>
            <a:ln w="9525" cap="flat" cmpd="sng" algn="ctr">
              <a:solidFill>
                <a:schemeClr val="accent5"/>
              </a:solidFill>
              <a:prstDash val="sysDash"/>
              <a:headEnd type="none"/>
              <a:tailEnd type="none"/>
            </a:ln>
            <a:effectLst/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E25DA62B-FD4D-42C0-AC48-85C455DC91F0}"/>
                </a:ext>
              </a:extLst>
            </p:cNvPr>
            <p:cNvCxnSpPr/>
            <p:nvPr/>
          </p:nvCxnSpPr>
          <p:spPr>
            <a:xfrm flipH="1" flipV="1">
              <a:off x="573402" y="3862724"/>
              <a:ext cx="198502" cy="27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5"/>
              </a:solidFill>
              <a:prstDash val="solid"/>
              <a:headEnd type="oval"/>
              <a:tailEnd type="none"/>
            </a:ln>
            <a:effectLst/>
          </p:spPr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0632A81-6CE0-404A-8227-B41BEB307CB7}"/>
                </a:ext>
              </a:extLst>
            </p:cNvPr>
            <p:cNvCxnSpPr>
              <a:cxnSpLocks/>
            </p:cNvCxnSpPr>
            <p:nvPr/>
          </p:nvCxnSpPr>
          <p:spPr>
            <a:xfrm>
              <a:off x="825161" y="3663387"/>
              <a:ext cx="0" cy="483640"/>
            </a:xfrm>
            <a:prstGeom prst="line">
              <a:avLst/>
            </a:prstGeom>
            <a:noFill/>
            <a:ln w="9525" cap="flat" cmpd="sng" algn="ctr">
              <a:solidFill>
                <a:schemeClr val="accent5"/>
              </a:solidFill>
              <a:prstDash val="soli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7F2112A-4ADB-40A6-B09B-70CBF2A8C107}"/>
                </a:ext>
              </a:extLst>
            </p:cNvPr>
            <p:cNvCxnSpPr/>
            <p:nvPr/>
          </p:nvCxnSpPr>
          <p:spPr>
            <a:xfrm>
              <a:off x="822199" y="4198968"/>
              <a:ext cx="0" cy="372074"/>
            </a:xfrm>
            <a:prstGeom prst="line">
              <a:avLst/>
            </a:prstGeom>
            <a:noFill/>
            <a:ln w="9525" cap="flat" cmpd="sng" algn="ctr">
              <a:solidFill>
                <a:schemeClr val="accent5"/>
              </a:solidFill>
              <a:prstDash val="solid"/>
            </a:ln>
            <a:effectLst/>
          </p:spPr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3BFFBD7-5743-4EF0-9C61-EF85C6D6F9E6}"/>
              </a:ext>
            </a:extLst>
          </p:cNvPr>
          <p:cNvGrpSpPr/>
          <p:nvPr/>
        </p:nvGrpSpPr>
        <p:grpSpPr>
          <a:xfrm>
            <a:off x="351235" y="2385308"/>
            <a:ext cx="7742519" cy="917703"/>
            <a:chOff x="351235" y="1041573"/>
            <a:chExt cx="8236407" cy="1005438"/>
          </a:xfrm>
        </p:grpSpPr>
        <p:sp>
          <p:nvSpPr>
            <p:cNvPr id="80" name="Rounded Rectangle 1">
              <a:extLst>
                <a:ext uri="{FF2B5EF4-FFF2-40B4-BE49-F238E27FC236}">
                  <a16:creationId xmlns:a16="http://schemas.microsoft.com/office/drawing/2014/main" id="{1F0B3ECF-EFA6-4408-A86C-7B13F997E845}"/>
                </a:ext>
              </a:extLst>
            </p:cNvPr>
            <p:cNvSpPr/>
            <p:nvPr/>
          </p:nvSpPr>
          <p:spPr bwMode="gray">
            <a:xfrm flipH="1">
              <a:off x="351235" y="1041573"/>
              <a:ext cx="8236407" cy="307453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365760" tIns="88900" rIns="91440" bIns="8890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60949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121898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82848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243797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Date Data Points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0B41514-08BC-41F1-9A61-081FB27B6F9B}"/>
                </a:ext>
              </a:extLst>
            </p:cNvPr>
            <p:cNvSpPr/>
            <p:nvPr/>
          </p:nvSpPr>
          <p:spPr bwMode="gray">
            <a:xfrm rot="5400000" flipH="1">
              <a:off x="4207985" y="-2082149"/>
              <a:ext cx="620759" cy="763756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9050" algn="ctr">
              <a:noFill/>
              <a:miter lim="800000"/>
              <a:headEnd/>
              <a:tailEnd/>
            </a:ln>
          </p:spPr>
          <p:txBody>
            <a:bodyPr vert="vert270" wrap="square" lIns="91440" tIns="88900" rIns="91440" bIns="8890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60949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121898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82848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243797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D6A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Many of the date data points within the PDD are expected to reflect a pool that is being submitted today – files with older dates will encounter Business Rule Errors</a:t>
              </a:r>
            </a:p>
          </p:txBody>
        </p: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B9181AA3-3EEF-4E96-B64B-0E87FD9E43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5544" y="1349027"/>
              <a:ext cx="7" cy="384346"/>
            </a:xfrm>
            <a:prstGeom prst="line">
              <a:avLst/>
            </a:prstGeom>
            <a:noFill/>
            <a:ln w="9525" cap="flat" cmpd="sng" algn="ctr">
              <a:solidFill>
                <a:schemeClr val="accent5"/>
              </a:solidFill>
              <a:prstDash val="sysDash"/>
              <a:headEnd type="none"/>
              <a:tailEnd type="none"/>
            </a:ln>
            <a:effectLst/>
          </p:spPr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864C4E9F-E7A1-4356-971B-7A72DE4F13F5}"/>
                </a:ext>
              </a:extLst>
            </p:cNvPr>
            <p:cNvCxnSpPr/>
            <p:nvPr/>
          </p:nvCxnSpPr>
          <p:spPr>
            <a:xfrm flipH="1" flipV="1">
              <a:off x="515544" y="1733373"/>
              <a:ext cx="146812" cy="27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5"/>
              </a:solidFill>
              <a:prstDash val="solid"/>
              <a:headEnd type="oval"/>
              <a:tailEnd type="none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B939003C-81F2-4A3B-8E31-DB5C733310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9576" y="1419789"/>
              <a:ext cx="2177" cy="627222"/>
            </a:xfrm>
            <a:prstGeom prst="line">
              <a:avLst/>
            </a:prstGeom>
            <a:noFill/>
            <a:ln w="9525" cap="flat" cmpd="sng" algn="ctr">
              <a:solidFill>
                <a:schemeClr val="accent5"/>
              </a:solidFill>
              <a:prstDash val="solid"/>
            </a:ln>
            <a:effectLst/>
          </p:spPr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B7688E8-550F-4175-AA66-F30CE596146C}"/>
              </a:ext>
            </a:extLst>
          </p:cNvPr>
          <p:cNvSpPr txBox="1"/>
          <p:nvPr/>
        </p:nvSpPr>
        <p:spPr>
          <a:xfrm>
            <a:off x="678691" y="1365128"/>
            <a:ext cx="66275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rgbClr val="002D6A"/>
                </a:solidFill>
                <a:latin typeface="Arial" panose="020B0604020202020204"/>
                <a:ea typeface="Open Sans" panose="020B0606030504020204" pitchFamily="34" charset="0"/>
                <a:cs typeface="Open Sans" panose="020B0606030504020204" pitchFamily="34" charset="0"/>
              </a:rPr>
              <a:t>Use UTF-8 encoding when declaring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 panose="020B0604020202020204"/>
                <a:ea typeface="Open Sans" panose="020B0606030504020204" pitchFamily="34" charset="0"/>
                <a:cs typeface="Open Sans" panose="020B0606030504020204" pitchFamily="34" charset="0"/>
              </a:rPr>
              <a:t> the encoding in the file header AND when saving the file. Do not use UTF-8 BOM encoding as this will cause import errors in SFPDM</a:t>
            </a:r>
          </a:p>
          <a:p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D6A"/>
              </a:solidFill>
              <a:effectLst/>
              <a:uLnTx/>
              <a:uFillTx/>
              <a:latin typeface="Arial" panose="020B0604020202020204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20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2113A66-BF15-4A46-AB0F-9085B53B9B07}"/>
              </a:ext>
            </a:extLst>
          </p:cNvPr>
          <p:cNvGrpSpPr/>
          <p:nvPr/>
        </p:nvGrpSpPr>
        <p:grpSpPr>
          <a:xfrm>
            <a:off x="351236" y="3520759"/>
            <a:ext cx="7742519" cy="917704"/>
            <a:chOff x="351235" y="1041573"/>
            <a:chExt cx="8236407" cy="1005439"/>
          </a:xfrm>
        </p:grpSpPr>
        <p:sp>
          <p:nvSpPr>
            <p:cNvPr id="24" name="Rounded Rectangle 1">
              <a:extLst>
                <a:ext uri="{FF2B5EF4-FFF2-40B4-BE49-F238E27FC236}">
                  <a16:creationId xmlns:a16="http://schemas.microsoft.com/office/drawing/2014/main" id="{E8A41B1B-CE16-45D2-8615-533EFAC74837}"/>
                </a:ext>
              </a:extLst>
            </p:cNvPr>
            <p:cNvSpPr/>
            <p:nvPr/>
          </p:nvSpPr>
          <p:spPr bwMode="gray">
            <a:xfrm flipH="1">
              <a:off x="351235" y="1041573"/>
              <a:ext cx="8236407" cy="307453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365760" tIns="88900" rIns="91440" bIns="8890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60949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121898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82848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243797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Access to VTT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0775FDD-A478-4469-BCCF-275EE1C1C176}"/>
                </a:ext>
              </a:extLst>
            </p:cNvPr>
            <p:cNvSpPr/>
            <p:nvPr/>
          </p:nvSpPr>
          <p:spPr bwMode="gray">
            <a:xfrm rot="5400000" flipH="1">
              <a:off x="4207985" y="-2082149"/>
              <a:ext cx="620759" cy="763756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9050" algn="ctr">
              <a:noFill/>
              <a:miter lim="800000"/>
              <a:headEnd/>
              <a:tailEnd/>
            </a:ln>
          </p:spPr>
          <p:txBody>
            <a:bodyPr vert="vert270" wrap="square" lIns="91440" tIns="88900" rIns="91440" bIns="8890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60949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121898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82848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243797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304746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3656960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4266453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4875947" algn="l" defTabSz="1218987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0" u="none" strike="noStrike" dirty="0">
                  <a:solidFill>
                    <a:srgbClr val="002D6A"/>
                  </a:solidFill>
                  <a:effectLst/>
                  <a:latin typeface="Arial" panose="020B0604020202020204" pitchFamily="34" charset="0"/>
                </a:rPr>
                <a:t>All users that currently submit SF pools have access to the VTT. Vendors can request access via </a:t>
              </a:r>
              <a:r>
                <a:rPr lang="en-US" sz="1200" b="0" strike="noStrike" dirty="0">
                  <a:solidFill>
                    <a:srgbClr val="002D6A"/>
                  </a:solidFill>
                  <a:effectLst/>
                  <a:latin typeface="Arial" panose="020B0604020202020204" pitchFamily="34" charset="0"/>
                </a:rPr>
                <a:t>askGinnieMae@hud.gov </a:t>
              </a:r>
              <a:r>
                <a:rPr lang="en-US" sz="1200" b="0" dirty="0">
                  <a:solidFill>
                    <a:srgbClr val="002D6A"/>
                  </a:solidFill>
                  <a:effectLst/>
                  <a:latin typeface="Arial" panose="020B0604020202020204" pitchFamily="34" charset="0"/>
                </a:rPr>
                <a:t>​</a:t>
              </a:r>
              <a:endPara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FB6F46E-C1F7-4AF4-9844-AC0D63AAE789}"/>
                </a:ext>
              </a:extLst>
            </p:cNvPr>
            <p:cNvCxnSpPr>
              <a:cxnSpLocks/>
            </p:cNvCxnSpPr>
            <p:nvPr/>
          </p:nvCxnSpPr>
          <p:spPr>
            <a:xfrm>
              <a:off x="515551" y="1349027"/>
              <a:ext cx="0" cy="393315"/>
            </a:xfrm>
            <a:prstGeom prst="line">
              <a:avLst/>
            </a:prstGeom>
            <a:noFill/>
            <a:ln w="9525" cap="flat" cmpd="sng" algn="ctr">
              <a:solidFill>
                <a:schemeClr val="accent5"/>
              </a:solidFill>
              <a:prstDash val="sysDash"/>
              <a:headEnd type="none"/>
              <a:tailEnd type="non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2A5A3C0C-8703-440A-88B6-EE737C8C09B3}"/>
                </a:ext>
              </a:extLst>
            </p:cNvPr>
            <p:cNvCxnSpPr/>
            <p:nvPr/>
          </p:nvCxnSpPr>
          <p:spPr>
            <a:xfrm flipH="1" flipV="1">
              <a:off x="515551" y="1742341"/>
              <a:ext cx="146812" cy="27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5"/>
              </a:solidFill>
              <a:prstDash val="solid"/>
              <a:headEnd type="oval"/>
              <a:tailEnd type="none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7447233-AA85-4D05-8A00-AC9C419D47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9583" y="1419789"/>
              <a:ext cx="2169" cy="627223"/>
            </a:xfrm>
            <a:prstGeom prst="line">
              <a:avLst/>
            </a:prstGeom>
            <a:noFill/>
            <a:ln w="9525" cap="flat" cmpd="sng" algn="ctr">
              <a:solidFill>
                <a:schemeClr val="accent5"/>
              </a:solidFill>
              <a:prstDash val="solid"/>
            </a:ln>
            <a:effectLst/>
          </p:spPr>
        </p:cxnSp>
      </p:grp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9EBD2EF-F3B0-4AA3-8545-CF92AC2025DA}"/>
              </a:ext>
            </a:extLst>
          </p:cNvPr>
          <p:cNvCxnSpPr/>
          <p:nvPr/>
        </p:nvCxnSpPr>
        <p:spPr>
          <a:xfrm flipH="1" flipV="1">
            <a:off x="505694" y="2029859"/>
            <a:ext cx="138009" cy="25"/>
          </a:xfrm>
          <a:prstGeom prst="straightConnector1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headEnd type="oval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4149584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2">
            <a:extLst>
              <a:ext uri="{FF2B5EF4-FFF2-40B4-BE49-F238E27FC236}">
                <a16:creationId xmlns:a16="http://schemas.microsoft.com/office/drawing/2014/main" id="{DCDD803A-CBDC-4C93-B01D-DB144221E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235" y="359103"/>
            <a:ext cx="7886700" cy="325040"/>
          </a:xfrm>
        </p:spPr>
        <p:txBody>
          <a:bodyPr>
            <a:noAutofit/>
          </a:bodyPr>
          <a:lstStyle/>
          <a:p>
            <a:r>
              <a:rPr lang="en-US" sz="2200" dirty="0">
                <a:latin typeface="+mn-lt"/>
              </a:rPr>
              <a:t>Key Resources and Support</a:t>
            </a:r>
          </a:p>
        </p:txBody>
      </p:sp>
      <p:sp>
        <p:nvSpPr>
          <p:cNvPr id="44" name="Slide Number Placeholder 2">
            <a:extLst>
              <a:ext uri="{FF2B5EF4-FFF2-40B4-BE49-F238E27FC236}">
                <a16:creationId xmlns:a16="http://schemas.microsoft.com/office/drawing/2014/main" id="{00ADC9A4-F8E6-4977-B4B3-B8F4DC4E92D3}"/>
              </a:ext>
            </a:extLst>
          </p:cNvPr>
          <p:cNvSpPr txBox="1">
            <a:spLocks/>
          </p:cNvSpPr>
          <p:nvPr/>
        </p:nvSpPr>
        <p:spPr>
          <a:xfrm>
            <a:off x="6530242" y="635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E0801B-FFAD-4557-8975-1152945C6574}" type="slidenum">
              <a:rPr lang="en-US"/>
              <a:pPr/>
              <a:t>6</a:t>
            </a:fld>
            <a:endParaRPr lang="en-US"/>
          </a:p>
        </p:txBody>
      </p:sp>
      <p:sp>
        <p:nvSpPr>
          <p:cNvPr id="45" name="Rectangle: Top Corners Rounded 44">
            <a:extLst>
              <a:ext uri="{FF2B5EF4-FFF2-40B4-BE49-F238E27FC236}">
                <a16:creationId xmlns:a16="http://schemas.microsoft.com/office/drawing/2014/main" id="{DC5D970D-66A6-4673-A49B-1064EA5D4DD9}"/>
              </a:ext>
            </a:extLst>
          </p:cNvPr>
          <p:cNvSpPr/>
          <p:nvPr/>
        </p:nvSpPr>
        <p:spPr bwMode="gray">
          <a:xfrm rot="16200000" flipH="1" flipV="1">
            <a:off x="2181821" y="-599363"/>
            <a:ext cx="1187079" cy="5528974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95000"/>
            </a:sysClr>
          </a:solidFill>
          <a:ln w="19050" algn="ctr">
            <a:noFill/>
            <a:miter lim="800000"/>
            <a:headEnd/>
            <a:tailEnd/>
          </a:ln>
        </p:spPr>
        <p:txBody>
          <a:bodyPr vert="vert270" wrap="square" lIns="68580" tIns="66675" rIns="68580" bIns="66675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/>
            <a:endParaRPr lang="en-US" sz="1100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0F09E40-BC56-4C2C-8B43-2A4AC7764EC4}"/>
              </a:ext>
            </a:extLst>
          </p:cNvPr>
          <p:cNvGrpSpPr/>
          <p:nvPr/>
        </p:nvGrpSpPr>
        <p:grpSpPr>
          <a:xfrm>
            <a:off x="201710" y="1582593"/>
            <a:ext cx="1383377" cy="1130344"/>
            <a:chOff x="244730" y="1185688"/>
            <a:chExt cx="1603102" cy="1315426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9D60A22-2D52-4380-A609-3E68DDB55DEB}"/>
                </a:ext>
              </a:extLst>
            </p:cNvPr>
            <p:cNvGrpSpPr/>
            <p:nvPr/>
          </p:nvGrpSpPr>
          <p:grpSpPr>
            <a:xfrm>
              <a:off x="557002" y="1524799"/>
              <a:ext cx="954746" cy="976315"/>
              <a:chOff x="828322" y="1080188"/>
              <a:chExt cx="693049" cy="681454"/>
            </a:xfrm>
          </p:grpSpPr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FD29ABE2-CD6B-41CE-B0F3-FEAD3AB7FF3C}"/>
                  </a:ext>
                </a:extLst>
              </p:cNvPr>
              <p:cNvSpPr/>
              <p:nvPr/>
            </p:nvSpPr>
            <p:spPr>
              <a:xfrm>
                <a:off x="828322" y="1080188"/>
                <a:ext cx="693049" cy="681454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64" name="Media_Technology_Border_80">
                <a:extLst>
                  <a:ext uri="{FF2B5EF4-FFF2-40B4-BE49-F238E27FC236}">
                    <a16:creationId xmlns:a16="http://schemas.microsoft.com/office/drawing/2014/main" id="{22AA1766-4D70-45FA-889C-93AA2F37C86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852062" y="1108960"/>
                <a:ext cx="635088" cy="610851"/>
                <a:chOff x="6597" y="2396"/>
                <a:chExt cx="341" cy="341"/>
              </a:xfrm>
              <a:solidFill>
                <a:schemeClr val="bg1"/>
              </a:solidFill>
            </p:grpSpPr>
            <p:sp>
              <p:nvSpPr>
                <p:cNvPr id="84" name="Freeform 657">
                  <a:extLst>
                    <a:ext uri="{FF2B5EF4-FFF2-40B4-BE49-F238E27FC236}">
                      <a16:creationId xmlns:a16="http://schemas.microsoft.com/office/drawing/2014/main" id="{2F6C188B-EF29-4B3B-8A79-80CA0C27D90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689" y="2460"/>
                  <a:ext cx="156" cy="213"/>
                </a:xfrm>
                <a:custGeom>
                  <a:avLst/>
                  <a:gdLst>
                    <a:gd name="T0" fmla="*/ 234 w 235"/>
                    <a:gd name="T1" fmla="*/ 81 h 320"/>
                    <a:gd name="T2" fmla="*/ 232 w 235"/>
                    <a:gd name="T3" fmla="*/ 77 h 320"/>
                    <a:gd name="T4" fmla="*/ 157 w 235"/>
                    <a:gd name="T5" fmla="*/ 3 h 320"/>
                    <a:gd name="T6" fmla="*/ 157 w 235"/>
                    <a:gd name="T7" fmla="*/ 2 h 320"/>
                    <a:gd name="T8" fmla="*/ 157 w 235"/>
                    <a:gd name="T9" fmla="*/ 2 h 320"/>
                    <a:gd name="T10" fmla="*/ 157 w 235"/>
                    <a:gd name="T11" fmla="*/ 2 h 320"/>
                    <a:gd name="T12" fmla="*/ 150 w 235"/>
                    <a:gd name="T13" fmla="*/ 0 h 320"/>
                    <a:gd name="T14" fmla="*/ 11 w 235"/>
                    <a:gd name="T15" fmla="*/ 0 h 320"/>
                    <a:gd name="T16" fmla="*/ 0 w 235"/>
                    <a:gd name="T17" fmla="*/ 10 h 320"/>
                    <a:gd name="T18" fmla="*/ 0 w 235"/>
                    <a:gd name="T19" fmla="*/ 309 h 320"/>
                    <a:gd name="T20" fmla="*/ 11 w 235"/>
                    <a:gd name="T21" fmla="*/ 320 h 320"/>
                    <a:gd name="T22" fmla="*/ 224 w 235"/>
                    <a:gd name="T23" fmla="*/ 320 h 320"/>
                    <a:gd name="T24" fmla="*/ 235 w 235"/>
                    <a:gd name="T25" fmla="*/ 309 h 320"/>
                    <a:gd name="T26" fmla="*/ 235 w 235"/>
                    <a:gd name="T27" fmla="*/ 85 h 320"/>
                    <a:gd name="T28" fmla="*/ 235 w 235"/>
                    <a:gd name="T29" fmla="*/ 85 h 320"/>
                    <a:gd name="T30" fmla="*/ 234 w 235"/>
                    <a:gd name="T31" fmla="*/ 81 h 320"/>
                    <a:gd name="T32" fmla="*/ 160 w 235"/>
                    <a:gd name="T33" fmla="*/ 36 h 320"/>
                    <a:gd name="T34" fmla="*/ 199 w 235"/>
                    <a:gd name="T35" fmla="*/ 74 h 320"/>
                    <a:gd name="T36" fmla="*/ 160 w 235"/>
                    <a:gd name="T37" fmla="*/ 74 h 320"/>
                    <a:gd name="T38" fmla="*/ 160 w 235"/>
                    <a:gd name="T39" fmla="*/ 36 h 320"/>
                    <a:gd name="T40" fmla="*/ 214 w 235"/>
                    <a:gd name="T41" fmla="*/ 298 h 320"/>
                    <a:gd name="T42" fmla="*/ 22 w 235"/>
                    <a:gd name="T43" fmla="*/ 298 h 320"/>
                    <a:gd name="T44" fmla="*/ 22 w 235"/>
                    <a:gd name="T45" fmla="*/ 21 h 320"/>
                    <a:gd name="T46" fmla="*/ 139 w 235"/>
                    <a:gd name="T47" fmla="*/ 21 h 320"/>
                    <a:gd name="T48" fmla="*/ 139 w 235"/>
                    <a:gd name="T49" fmla="*/ 85 h 320"/>
                    <a:gd name="T50" fmla="*/ 150 w 235"/>
                    <a:gd name="T51" fmla="*/ 96 h 320"/>
                    <a:gd name="T52" fmla="*/ 214 w 235"/>
                    <a:gd name="T53" fmla="*/ 96 h 320"/>
                    <a:gd name="T54" fmla="*/ 214 w 235"/>
                    <a:gd name="T55" fmla="*/ 298 h 3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235" h="320">
                      <a:moveTo>
                        <a:pt x="234" y="81"/>
                      </a:moveTo>
                      <a:cubicBezTo>
                        <a:pt x="234" y="80"/>
                        <a:pt x="233" y="78"/>
                        <a:pt x="232" y="77"/>
                      </a:cubicBezTo>
                      <a:cubicBezTo>
                        <a:pt x="157" y="3"/>
                        <a:pt x="157" y="3"/>
                        <a:pt x="157" y="3"/>
                      </a:cubicBezTo>
                      <a:cubicBezTo>
                        <a:pt x="157" y="3"/>
                        <a:pt x="157" y="3"/>
                        <a:pt x="157" y="2"/>
                      </a:cubicBezTo>
                      <a:cubicBezTo>
                        <a:pt x="157" y="2"/>
                        <a:pt x="157" y="2"/>
                        <a:pt x="157" y="2"/>
                      </a:cubicBezTo>
                      <a:cubicBezTo>
                        <a:pt x="157" y="2"/>
                        <a:pt x="157" y="2"/>
                        <a:pt x="157" y="2"/>
                      </a:cubicBezTo>
                      <a:cubicBezTo>
                        <a:pt x="155" y="1"/>
                        <a:pt x="152" y="0"/>
                        <a:pt x="150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5" y="0"/>
                        <a:pt x="0" y="4"/>
                        <a:pt x="0" y="10"/>
                      </a:cubicBezTo>
                      <a:cubicBezTo>
                        <a:pt x="0" y="309"/>
                        <a:pt x="0" y="309"/>
                        <a:pt x="0" y="309"/>
                      </a:cubicBezTo>
                      <a:cubicBezTo>
                        <a:pt x="0" y="315"/>
                        <a:pt x="5" y="320"/>
                        <a:pt x="11" y="320"/>
                      </a:cubicBezTo>
                      <a:cubicBezTo>
                        <a:pt x="224" y="320"/>
                        <a:pt x="224" y="320"/>
                        <a:pt x="224" y="320"/>
                      </a:cubicBezTo>
                      <a:cubicBezTo>
                        <a:pt x="230" y="320"/>
                        <a:pt x="235" y="315"/>
                        <a:pt x="235" y="309"/>
                      </a:cubicBezTo>
                      <a:cubicBezTo>
                        <a:pt x="235" y="85"/>
                        <a:pt x="235" y="85"/>
                        <a:pt x="235" y="85"/>
                      </a:cubicBezTo>
                      <a:cubicBezTo>
                        <a:pt x="235" y="85"/>
                        <a:pt x="235" y="85"/>
                        <a:pt x="235" y="85"/>
                      </a:cubicBezTo>
                      <a:cubicBezTo>
                        <a:pt x="235" y="84"/>
                        <a:pt x="235" y="82"/>
                        <a:pt x="234" y="81"/>
                      </a:cubicBezTo>
                      <a:close/>
                      <a:moveTo>
                        <a:pt x="160" y="36"/>
                      </a:moveTo>
                      <a:cubicBezTo>
                        <a:pt x="199" y="74"/>
                        <a:pt x="199" y="74"/>
                        <a:pt x="199" y="74"/>
                      </a:cubicBezTo>
                      <a:cubicBezTo>
                        <a:pt x="160" y="74"/>
                        <a:pt x="160" y="74"/>
                        <a:pt x="160" y="74"/>
                      </a:cubicBezTo>
                      <a:lnTo>
                        <a:pt x="160" y="36"/>
                      </a:lnTo>
                      <a:close/>
                      <a:moveTo>
                        <a:pt x="214" y="298"/>
                      </a:moveTo>
                      <a:cubicBezTo>
                        <a:pt x="22" y="298"/>
                        <a:pt x="22" y="298"/>
                        <a:pt x="22" y="298"/>
                      </a:cubicBezTo>
                      <a:cubicBezTo>
                        <a:pt x="22" y="21"/>
                        <a:pt x="22" y="21"/>
                        <a:pt x="22" y="21"/>
                      </a:cubicBezTo>
                      <a:cubicBezTo>
                        <a:pt x="139" y="21"/>
                        <a:pt x="139" y="21"/>
                        <a:pt x="139" y="21"/>
                      </a:cubicBezTo>
                      <a:cubicBezTo>
                        <a:pt x="139" y="85"/>
                        <a:pt x="139" y="85"/>
                        <a:pt x="139" y="85"/>
                      </a:cubicBezTo>
                      <a:cubicBezTo>
                        <a:pt x="139" y="91"/>
                        <a:pt x="144" y="96"/>
                        <a:pt x="150" y="96"/>
                      </a:cubicBezTo>
                      <a:cubicBezTo>
                        <a:pt x="214" y="96"/>
                        <a:pt x="214" y="96"/>
                        <a:pt x="214" y="96"/>
                      </a:cubicBezTo>
                      <a:lnTo>
                        <a:pt x="214" y="29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85" name="Freeform 658">
                  <a:extLst>
                    <a:ext uri="{FF2B5EF4-FFF2-40B4-BE49-F238E27FC236}">
                      <a16:creationId xmlns:a16="http://schemas.microsoft.com/office/drawing/2014/main" id="{4B20134B-510A-45DD-A3B5-B958C1E940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38" y="2544"/>
                  <a:ext cx="59" cy="79"/>
                </a:xfrm>
                <a:custGeom>
                  <a:avLst/>
                  <a:gdLst>
                    <a:gd name="T0" fmla="*/ 3 w 88"/>
                    <a:gd name="T1" fmla="*/ 102 h 119"/>
                    <a:gd name="T2" fmla="*/ 6 w 88"/>
                    <a:gd name="T3" fmla="*/ 117 h 119"/>
                    <a:gd name="T4" fmla="*/ 12 w 88"/>
                    <a:gd name="T5" fmla="*/ 119 h 119"/>
                    <a:gd name="T6" fmla="*/ 21 w 88"/>
                    <a:gd name="T7" fmla="*/ 114 h 119"/>
                    <a:gd name="T8" fmla="*/ 85 w 88"/>
                    <a:gd name="T9" fmla="*/ 18 h 119"/>
                    <a:gd name="T10" fmla="*/ 82 w 88"/>
                    <a:gd name="T11" fmla="*/ 3 h 119"/>
                    <a:gd name="T12" fmla="*/ 67 w 88"/>
                    <a:gd name="T13" fmla="*/ 6 h 119"/>
                    <a:gd name="T14" fmla="*/ 3 w 88"/>
                    <a:gd name="T15" fmla="*/ 102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8" h="119">
                      <a:moveTo>
                        <a:pt x="3" y="102"/>
                      </a:moveTo>
                      <a:cubicBezTo>
                        <a:pt x="0" y="107"/>
                        <a:pt x="1" y="114"/>
                        <a:pt x="6" y="117"/>
                      </a:cubicBezTo>
                      <a:cubicBezTo>
                        <a:pt x="8" y="118"/>
                        <a:pt x="10" y="119"/>
                        <a:pt x="12" y="119"/>
                      </a:cubicBezTo>
                      <a:cubicBezTo>
                        <a:pt x="15" y="119"/>
                        <a:pt x="18" y="117"/>
                        <a:pt x="21" y="114"/>
                      </a:cubicBezTo>
                      <a:cubicBezTo>
                        <a:pt x="85" y="18"/>
                        <a:pt x="85" y="18"/>
                        <a:pt x="85" y="18"/>
                      </a:cubicBezTo>
                      <a:cubicBezTo>
                        <a:pt x="88" y="13"/>
                        <a:pt x="86" y="7"/>
                        <a:pt x="82" y="3"/>
                      </a:cubicBezTo>
                      <a:cubicBezTo>
                        <a:pt x="77" y="0"/>
                        <a:pt x="70" y="2"/>
                        <a:pt x="67" y="6"/>
                      </a:cubicBezTo>
                      <a:lnTo>
                        <a:pt x="3" y="10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86" name="Freeform 659">
                  <a:extLst>
                    <a:ext uri="{FF2B5EF4-FFF2-40B4-BE49-F238E27FC236}">
                      <a16:creationId xmlns:a16="http://schemas.microsoft.com/office/drawing/2014/main" id="{E2752F4F-E72F-41B0-B442-D790D45756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18" y="2537"/>
                  <a:ext cx="36" cy="43"/>
                </a:xfrm>
                <a:custGeom>
                  <a:avLst/>
                  <a:gdLst>
                    <a:gd name="T0" fmla="*/ 43 w 55"/>
                    <a:gd name="T1" fmla="*/ 65 h 65"/>
                    <a:gd name="T2" fmla="*/ 52 w 55"/>
                    <a:gd name="T3" fmla="*/ 60 h 65"/>
                    <a:gd name="T4" fmla="*/ 49 w 55"/>
                    <a:gd name="T5" fmla="*/ 45 h 65"/>
                    <a:gd name="T6" fmla="*/ 30 w 55"/>
                    <a:gd name="T7" fmla="*/ 33 h 65"/>
                    <a:gd name="T8" fmla="*/ 49 w 55"/>
                    <a:gd name="T9" fmla="*/ 21 h 65"/>
                    <a:gd name="T10" fmla="*/ 52 w 55"/>
                    <a:gd name="T11" fmla="*/ 6 h 65"/>
                    <a:gd name="T12" fmla="*/ 37 w 55"/>
                    <a:gd name="T13" fmla="*/ 3 h 65"/>
                    <a:gd name="T14" fmla="*/ 5 w 55"/>
                    <a:gd name="T15" fmla="*/ 24 h 65"/>
                    <a:gd name="T16" fmla="*/ 0 w 55"/>
                    <a:gd name="T17" fmla="*/ 33 h 65"/>
                    <a:gd name="T18" fmla="*/ 5 w 55"/>
                    <a:gd name="T19" fmla="*/ 42 h 65"/>
                    <a:gd name="T20" fmla="*/ 37 w 55"/>
                    <a:gd name="T21" fmla="*/ 63 h 65"/>
                    <a:gd name="T22" fmla="*/ 43 w 55"/>
                    <a:gd name="T23" fmla="*/ 65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5" h="65">
                      <a:moveTo>
                        <a:pt x="43" y="65"/>
                      </a:moveTo>
                      <a:cubicBezTo>
                        <a:pt x="46" y="65"/>
                        <a:pt x="49" y="63"/>
                        <a:pt x="52" y="60"/>
                      </a:cubicBezTo>
                      <a:cubicBezTo>
                        <a:pt x="55" y="55"/>
                        <a:pt x="53" y="49"/>
                        <a:pt x="49" y="45"/>
                      </a:cubicBezTo>
                      <a:cubicBezTo>
                        <a:pt x="30" y="33"/>
                        <a:pt x="30" y="33"/>
                        <a:pt x="30" y="33"/>
                      </a:cubicBezTo>
                      <a:cubicBezTo>
                        <a:pt x="49" y="21"/>
                        <a:pt x="49" y="21"/>
                        <a:pt x="49" y="21"/>
                      </a:cubicBezTo>
                      <a:cubicBezTo>
                        <a:pt x="53" y="17"/>
                        <a:pt x="55" y="11"/>
                        <a:pt x="52" y="6"/>
                      </a:cubicBezTo>
                      <a:cubicBezTo>
                        <a:pt x="48" y="1"/>
                        <a:pt x="42" y="0"/>
                        <a:pt x="37" y="3"/>
                      </a:cubicBezTo>
                      <a:cubicBezTo>
                        <a:pt x="5" y="24"/>
                        <a:pt x="5" y="24"/>
                        <a:pt x="5" y="24"/>
                      </a:cubicBezTo>
                      <a:cubicBezTo>
                        <a:pt x="2" y="26"/>
                        <a:pt x="0" y="29"/>
                        <a:pt x="0" y="33"/>
                      </a:cubicBezTo>
                      <a:cubicBezTo>
                        <a:pt x="0" y="37"/>
                        <a:pt x="2" y="40"/>
                        <a:pt x="5" y="42"/>
                      </a:cubicBezTo>
                      <a:cubicBezTo>
                        <a:pt x="37" y="63"/>
                        <a:pt x="37" y="63"/>
                        <a:pt x="37" y="63"/>
                      </a:cubicBezTo>
                      <a:cubicBezTo>
                        <a:pt x="39" y="64"/>
                        <a:pt x="41" y="65"/>
                        <a:pt x="43" y="6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87" name="Freeform 660">
                  <a:extLst>
                    <a:ext uri="{FF2B5EF4-FFF2-40B4-BE49-F238E27FC236}">
                      <a16:creationId xmlns:a16="http://schemas.microsoft.com/office/drawing/2014/main" id="{B10D3104-993F-491A-BF3E-5112392485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81" y="2586"/>
                  <a:ext cx="36" cy="44"/>
                </a:xfrm>
                <a:custGeom>
                  <a:avLst/>
                  <a:gdLst>
                    <a:gd name="T0" fmla="*/ 3 w 54"/>
                    <a:gd name="T1" fmla="*/ 6 h 66"/>
                    <a:gd name="T2" fmla="*/ 6 w 54"/>
                    <a:gd name="T3" fmla="*/ 21 h 66"/>
                    <a:gd name="T4" fmla="*/ 24 w 54"/>
                    <a:gd name="T5" fmla="*/ 34 h 66"/>
                    <a:gd name="T6" fmla="*/ 6 w 54"/>
                    <a:gd name="T7" fmla="*/ 46 h 66"/>
                    <a:gd name="T8" fmla="*/ 3 w 54"/>
                    <a:gd name="T9" fmla="*/ 61 h 66"/>
                    <a:gd name="T10" fmla="*/ 12 w 54"/>
                    <a:gd name="T11" fmla="*/ 66 h 66"/>
                    <a:gd name="T12" fmla="*/ 18 w 54"/>
                    <a:gd name="T13" fmla="*/ 64 h 66"/>
                    <a:gd name="T14" fmla="*/ 50 w 54"/>
                    <a:gd name="T15" fmla="*/ 43 h 66"/>
                    <a:gd name="T16" fmla="*/ 54 w 54"/>
                    <a:gd name="T17" fmla="*/ 34 h 66"/>
                    <a:gd name="T18" fmla="*/ 50 w 54"/>
                    <a:gd name="T19" fmla="*/ 25 h 66"/>
                    <a:gd name="T20" fmla="*/ 18 w 54"/>
                    <a:gd name="T21" fmla="*/ 3 h 66"/>
                    <a:gd name="T22" fmla="*/ 3 w 54"/>
                    <a:gd name="T23" fmla="*/ 6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4" h="66">
                      <a:moveTo>
                        <a:pt x="3" y="6"/>
                      </a:moveTo>
                      <a:cubicBezTo>
                        <a:pt x="0" y="11"/>
                        <a:pt x="1" y="18"/>
                        <a:pt x="6" y="21"/>
                      </a:cubicBezTo>
                      <a:cubicBezTo>
                        <a:pt x="24" y="34"/>
                        <a:pt x="24" y="34"/>
                        <a:pt x="24" y="34"/>
                      </a:cubicBezTo>
                      <a:cubicBezTo>
                        <a:pt x="6" y="46"/>
                        <a:pt x="6" y="46"/>
                        <a:pt x="6" y="46"/>
                      </a:cubicBezTo>
                      <a:cubicBezTo>
                        <a:pt x="1" y="49"/>
                        <a:pt x="0" y="56"/>
                        <a:pt x="3" y="61"/>
                      </a:cubicBezTo>
                      <a:cubicBezTo>
                        <a:pt x="5" y="64"/>
                        <a:pt x="8" y="66"/>
                        <a:pt x="12" y="66"/>
                      </a:cubicBezTo>
                      <a:cubicBezTo>
                        <a:pt x="14" y="66"/>
                        <a:pt x="16" y="65"/>
                        <a:pt x="18" y="64"/>
                      </a:cubicBezTo>
                      <a:cubicBezTo>
                        <a:pt x="50" y="43"/>
                        <a:pt x="50" y="43"/>
                        <a:pt x="50" y="43"/>
                      </a:cubicBezTo>
                      <a:cubicBezTo>
                        <a:pt x="53" y="41"/>
                        <a:pt x="54" y="37"/>
                        <a:pt x="54" y="34"/>
                      </a:cubicBezTo>
                      <a:cubicBezTo>
                        <a:pt x="54" y="30"/>
                        <a:pt x="53" y="27"/>
                        <a:pt x="50" y="25"/>
                      </a:cubicBezTo>
                      <a:cubicBezTo>
                        <a:pt x="18" y="3"/>
                        <a:pt x="18" y="3"/>
                        <a:pt x="18" y="3"/>
                      </a:cubicBezTo>
                      <a:cubicBezTo>
                        <a:pt x="13" y="0"/>
                        <a:pt x="6" y="2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88" name="Freeform 661">
                  <a:extLst>
                    <a:ext uri="{FF2B5EF4-FFF2-40B4-BE49-F238E27FC236}">
                      <a16:creationId xmlns:a16="http://schemas.microsoft.com/office/drawing/2014/main" id="{C94F3495-527B-4204-ABE3-43CBA06FE76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597" y="2396"/>
                  <a:ext cx="341" cy="341"/>
                </a:xfrm>
                <a:custGeom>
                  <a:avLst/>
                  <a:gdLst>
                    <a:gd name="T0" fmla="*/ 256 w 512"/>
                    <a:gd name="T1" fmla="*/ 21 h 512"/>
                    <a:gd name="T2" fmla="*/ 490 w 512"/>
                    <a:gd name="T3" fmla="*/ 256 h 512"/>
                    <a:gd name="T4" fmla="*/ 256 w 512"/>
                    <a:gd name="T5" fmla="*/ 490 h 512"/>
                    <a:gd name="T6" fmla="*/ 21 w 512"/>
                    <a:gd name="T7" fmla="*/ 256 h 512"/>
                    <a:gd name="T8" fmla="*/ 256 w 512"/>
                    <a:gd name="T9" fmla="*/ 21 h 512"/>
                    <a:gd name="T10" fmla="*/ 256 w 512"/>
                    <a:gd name="T11" fmla="*/ 0 h 512"/>
                    <a:gd name="T12" fmla="*/ 0 w 512"/>
                    <a:gd name="T13" fmla="*/ 256 h 512"/>
                    <a:gd name="T14" fmla="*/ 256 w 512"/>
                    <a:gd name="T15" fmla="*/ 512 h 512"/>
                    <a:gd name="T16" fmla="*/ 512 w 512"/>
                    <a:gd name="T17" fmla="*/ 256 h 512"/>
                    <a:gd name="T18" fmla="*/ 256 w 512"/>
                    <a:gd name="T19" fmla="*/ 0 h 5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12" h="512">
                      <a:moveTo>
                        <a:pt x="256" y="21"/>
                      </a:moveTo>
                      <a:cubicBezTo>
                        <a:pt x="385" y="21"/>
                        <a:pt x="490" y="126"/>
                        <a:pt x="490" y="256"/>
                      </a:cubicBezTo>
                      <a:cubicBezTo>
                        <a:pt x="490" y="385"/>
                        <a:pt x="385" y="490"/>
                        <a:pt x="256" y="490"/>
                      </a:cubicBezTo>
                      <a:cubicBezTo>
                        <a:pt x="126" y="490"/>
                        <a:pt x="21" y="385"/>
                        <a:pt x="21" y="256"/>
                      </a:cubicBezTo>
                      <a:cubicBezTo>
                        <a:pt x="21" y="126"/>
                        <a:pt x="126" y="21"/>
                        <a:pt x="256" y="21"/>
                      </a:cubicBezTo>
                      <a:moveTo>
                        <a:pt x="256" y="0"/>
                      </a:moveTo>
                      <a:cubicBezTo>
                        <a:pt x="114" y="0"/>
                        <a:pt x="0" y="114"/>
                        <a:pt x="0" y="256"/>
                      </a:cubicBezTo>
                      <a:cubicBezTo>
                        <a:pt x="0" y="397"/>
                        <a:pt x="114" y="512"/>
                        <a:pt x="256" y="512"/>
                      </a:cubicBezTo>
                      <a:cubicBezTo>
                        <a:pt x="397" y="512"/>
                        <a:pt x="512" y="397"/>
                        <a:pt x="512" y="256"/>
                      </a:cubicBezTo>
                      <a:cubicBezTo>
                        <a:pt x="512" y="114"/>
                        <a:pt x="397" y="0"/>
                        <a:pt x="25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</p:grpSp>
        </p:grp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6D3533E-4BCC-4BFD-969A-95049A621D7E}"/>
                </a:ext>
              </a:extLst>
            </p:cNvPr>
            <p:cNvSpPr/>
            <p:nvPr/>
          </p:nvSpPr>
          <p:spPr bwMode="gray">
            <a:xfrm>
              <a:off x="244730" y="1185688"/>
              <a:ext cx="1603102" cy="39133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 lIns="66675" tIns="66675" rIns="66675" bIns="66675" rtlCol="0" anchor="ctr"/>
            <a:lstStyle/>
            <a:p>
              <a:pPr algn="ctr" defTabSz="685800">
                <a:lnSpc>
                  <a:spcPct val="106000"/>
                </a:lnSpc>
                <a:defRPr/>
              </a:pPr>
              <a:r>
                <a:rPr lang="en-US" sz="1400" b="1" dirty="0">
                  <a:solidFill>
                    <a:schemeClr val="accent2"/>
                  </a:solidFill>
                  <a:latin typeface="+mj-lt"/>
                  <a:ea typeface="Open Sans" panose="020B0606030504020204" pitchFamily="34" charset="0"/>
                  <a:cs typeface="Open Sans" panose="020B0606030504020204" pitchFamily="34" charset="0"/>
                  <a:sym typeface="Open Sans"/>
                </a:rPr>
                <a:t>PDD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F7C7AD6-79CA-44F3-8164-86450E94998C}"/>
              </a:ext>
            </a:extLst>
          </p:cNvPr>
          <p:cNvGrpSpPr/>
          <p:nvPr/>
        </p:nvGrpSpPr>
        <p:grpSpPr>
          <a:xfrm>
            <a:off x="1566967" y="1689877"/>
            <a:ext cx="6149924" cy="1058148"/>
            <a:chOff x="1665931" y="1740682"/>
            <a:chExt cx="6889094" cy="1050310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C0376CCB-A8DE-4F36-BAD4-D579222D8B6A}"/>
                </a:ext>
              </a:extLst>
            </p:cNvPr>
            <p:cNvSpPr txBox="1"/>
            <p:nvPr/>
          </p:nvSpPr>
          <p:spPr>
            <a:xfrm>
              <a:off x="1665931" y="1951448"/>
              <a:ext cx="6889094" cy="83954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100" dirty="0">
                  <a:solidFill>
                    <a:schemeClr val="tx2"/>
                  </a:solidFill>
                  <a:latin typeface="+mj-lt"/>
                </a:rPr>
                <a:t>PDD Implementation Guide </a:t>
              </a:r>
            </a:p>
            <a:p>
              <a:pPr>
                <a:lnSpc>
                  <a:spcPts val="1500"/>
                </a:lnSpc>
              </a:pPr>
              <a:r>
                <a:rPr lang="en-US" sz="1100" dirty="0">
                  <a:solidFill>
                    <a:schemeClr val="tx2"/>
                  </a:solidFill>
                  <a:latin typeface="+mj-lt"/>
                </a:rPr>
                <a:t>PDD Quick Guides</a:t>
              </a:r>
            </a:p>
            <a:p>
              <a:pPr>
                <a:lnSpc>
                  <a:spcPts val="1500"/>
                </a:lnSpc>
              </a:pPr>
              <a:r>
                <a:rPr lang="en-US" sz="1100" dirty="0">
                  <a:solidFill>
                    <a:schemeClr val="tx2"/>
                  </a:solidFill>
                  <a:latin typeface="+mj-lt"/>
                </a:rPr>
                <a:t>FAQs</a:t>
              </a:r>
            </a:p>
            <a:p>
              <a:pPr>
                <a:lnSpc>
                  <a:spcPts val="1500"/>
                </a:lnSpc>
              </a:pPr>
              <a:r>
                <a:rPr lang="en-US" sz="1100" kern="0" dirty="0">
                  <a:solidFill>
                    <a:schemeClr val="tx2"/>
                  </a:solidFill>
                  <a:latin typeface="+mj-lt"/>
                  <a:ea typeface="+mn-lt"/>
                  <a:cs typeface="+mn-lt"/>
                </a:rPr>
                <a:t>PDD / ULDD Common Data Points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78E9074A-17E7-42A8-A871-DC60BB5FD924}"/>
                </a:ext>
              </a:extLst>
            </p:cNvPr>
            <p:cNvSpPr txBox="1"/>
            <p:nvPr/>
          </p:nvSpPr>
          <p:spPr>
            <a:xfrm>
              <a:off x="1665931" y="1740682"/>
              <a:ext cx="3586313" cy="2596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Modernization Initiatives </a:t>
              </a:r>
              <a:r>
                <a:rPr lang="en-US" sz="1100" b="1" dirty="0">
                  <a:sym typeface="Wingdings" panose="05000000000000000000" pitchFamily="2" charset="2"/>
                </a:rPr>
                <a:t> SFPDM-MISMO</a:t>
              </a:r>
              <a:r>
                <a:rPr lang="en-US" sz="1100" b="1" dirty="0">
                  <a:solidFill>
                    <a:schemeClr val="accent1"/>
                  </a:solidFill>
                  <a:ea typeface="+mn-lt"/>
                  <a:cs typeface="+mn-lt"/>
                </a:rPr>
                <a:t>®</a:t>
              </a:r>
              <a:endParaRPr lang="en-US" sz="1100" b="1" dirty="0"/>
            </a:p>
          </p:txBody>
        </p:sp>
      </p:grpSp>
      <p:sp>
        <p:nvSpPr>
          <p:cNvPr id="114" name="Rectangle: Top Corners Rounded 113">
            <a:extLst>
              <a:ext uri="{FF2B5EF4-FFF2-40B4-BE49-F238E27FC236}">
                <a16:creationId xmlns:a16="http://schemas.microsoft.com/office/drawing/2014/main" id="{5820D472-C2D2-4C2C-830B-E18078B7C7BE}"/>
              </a:ext>
            </a:extLst>
          </p:cNvPr>
          <p:cNvSpPr/>
          <p:nvPr/>
        </p:nvSpPr>
        <p:spPr bwMode="gray">
          <a:xfrm rot="16200000" flipH="1" flipV="1">
            <a:off x="2064868" y="2222367"/>
            <a:ext cx="1407383" cy="5537120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95000"/>
            </a:sysClr>
          </a:solidFill>
          <a:ln w="19050" algn="ctr">
            <a:noFill/>
            <a:miter lim="800000"/>
            <a:headEnd/>
            <a:tailEnd/>
          </a:ln>
        </p:spPr>
        <p:txBody>
          <a:bodyPr vert="vert270" wrap="square" lIns="68580" tIns="66675" rIns="68580" bIns="66675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/>
            <a:endParaRPr lang="en-US" sz="110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45E5D06C-2004-42BE-9C21-0C449EAC69C5}"/>
              </a:ext>
            </a:extLst>
          </p:cNvPr>
          <p:cNvGrpSpPr/>
          <p:nvPr/>
        </p:nvGrpSpPr>
        <p:grpSpPr>
          <a:xfrm>
            <a:off x="137482" y="4303235"/>
            <a:ext cx="1468280" cy="1148249"/>
            <a:chOff x="61796" y="4159439"/>
            <a:chExt cx="1603102" cy="1316264"/>
          </a:xfrm>
        </p:grpSpPr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ECEA6006-DD20-4090-A478-50BB01E89383}"/>
                </a:ext>
              </a:extLst>
            </p:cNvPr>
            <p:cNvGrpSpPr/>
            <p:nvPr/>
          </p:nvGrpSpPr>
          <p:grpSpPr>
            <a:xfrm>
              <a:off x="385973" y="4499389"/>
              <a:ext cx="954746" cy="976314"/>
              <a:chOff x="704173" y="3475870"/>
              <a:chExt cx="693049" cy="654561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50C6BB70-2466-46E3-81C9-5962187FBBE5}"/>
                  </a:ext>
                </a:extLst>
              </p:cNvPr>
              <p:cNvSpPr/>
              <p:nvPr/>
            </p:nvSpPr>
            <p:spPr>
              <a:xfrm>
                <a:off x="704173" y="3475870"/>
                <a:ext cx="693049" cy="654561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63372940-9BFE-4C67-B371-3DCB88A82273}"/>
                  </a:ext>
                </a:extLst>
              </p:cNvPr>
              <p:cNvGrpSpPr/>
              <p:nvPr/>
            </p:nvGrpSpPr>
            <p:grpSpPr>
              <a:xfrm>
                <a:off x="719592" y="3510304"/>
                <a:ext cx="643407" cy="615866"/>
                <a:chOff x="51602" y="-55499"/>
                <a:chExt cx="946958" cy="838302"/>
              </a:xfrm>
              <a:solidFill>
                <a:schemeClr val="bg1"/>
              </a:solidFill>
            </p:grpSpPr>
            <p:grpSp>
              <p:nvGrpSpPr>
                <p:cNvPr id="125" name="Group 124">
                  <a:extLst>
                    <a:ext uri="{FF2B5EF4-FFF2-40B4-BE49-F238E27FC236}">
                      <a16:creationId xmlns:a16="http://schemas.microsoft.com/office/drawing/2014/main" id="{397FE637-0B77-4FB5-A526-EB7DD85170A1}"/>
                    </a:ext>
                  </a:extLst>
                </p:cNvPr>
                <p:cNvGrpSpPr/>
                <p:nvPr/>
              </p:nvGrpSpPr>
              <p:grpSpPr>
                <a:xfrm>
                  <a:off x="51602" y="-55499"/>
                  <a:ext cx="641446" cy="644000"/>
                  <a:chOff x="-4906803" y="2081073"/>
                  <a:chExt cx="796928" cy="800101"/>
                </a:xfrm>
                <a:grpFill/>
              </p:grpSpPr>
              <p:sp>
                <p:nvSpPr>
                  <p:cNvPr id="133" name="Freeform 57">
                    <a:extLst>
                      <a:ext uri="{FF2B5EF4-FFF2-40B4-BE49-F238E27FC236}">
                        <a16:creationId xmlns:a16="http://schemas.microsoft.com/office/drawing/2014/main" id="{83BD7A8B-35CD-47C2-9373-0A4520EDBB2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4749643" y="2512871"/>
                    <a:ext cx="214313" cy="214314"/>
                  </a:xfrm>
                  <a:custGeom>
                    <a:avLst/>
                    <a:gdLst>
                      <a:gd name="T0" fmla="*/ 32 w 64"/>
                      <a:gd name="T1" fmla="*/ 0 h 64"/>
                      <a:gd name="T2" fmla="*/ 0 w 64"/>
                      <a:gd name="T3" fmla="*/ 32 h 64"/>
                      <a:gd name="T4" fmla="*/ 32 w 64"/>
                      <a:gd name="T5" fmla="*/ 64 h 64"/>
                      <a:gd name="T6" fmla="*/ 64 w 64"/>
                      <a:gd name="T7" fmla="*/ 32 h 64"/>
                      <a:gd name="T8" fmla="*/ 32 w 64"/>
                      <a:gd name="T9" fmla="*/ 0 h 64"/>
                      <a:gd name="T10" fmla="*/ 32 w 64"/>
                      <a:gd name="T11" fmla="*/ 54 h 64"/>
                      <a:gd name="T12" fmla="*/ 9 w 64"/>
                      <a:gd name="T13" fmla="*/ 32 h 64"/>
                      <a:gd name="T14" fmla="*/ 32 w 64"/>
                      <a:gd name="T15" fmla="*/ 9 h 64"/>
                      <a:gd name="T16" fmla="*/ 54 w 64"/>
                      <a:gd name="T17" fmla="*/ 32 h 64"/>
                      <a:gd name="T18" fmla="*/ 32 w 64"/>
                      <a:gd name="T19" fmla="*/ 54 h 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64" h="64">
                        <a:moveTo>
                          <a:pt x="32" y="0"/>
                        </a:moveTo>
                        <a:cubicBezTo>
                          <a:pt x="14" y="0"/>
                          <a:pt x="0" y="14"/>
                          <a:pt x="0" y="32"/>
                        </a:cubicBezTo>
                        <a:cubicBezTo>
                          <a:pt x="0" y="49"/>
                          <a:pt x="14" y="64"/>
                          <a:pt x="32" y="64"/>
                        </a:cubicBezTo>
                        <a:cubicBezTo>
                          <a:pt x="50" y="64"/>
                          <a:pt x="64" y="49"/>
                          <a:pt x="64" y="32"/>
                        </a:cubicBezTo>
                        <a:cubicBezTo>
                          <a:pt x="64" y="14"/>
                          <a:pt x="50" y="0"/>
                          <a:pt x="32" y="0"/>
                        </a:cubicBezTo>
                        <a:close/>
                        <a:moveTo>
                          <a:pt x="32" y="54"/>
                        </a:moveTo>
                        <a:cubicBezTo>
                          <a:pt x="19" y="54"/>
                          <a:pt x="9" y="44"/>
                          <a:pt x="9" y="32"/>
                        </a:cubicBezTo>
                        <a:cubicBezTo>
                          <a:pt x="9" y="19"/>
                          <a:pt x="19" y="9"/>
                          <a:pt x="32" y="9"/>
                        </a:cubicBezTo>
                        <a:cubicBezTo>
                          <a:pt x="44" y="9"/>
                          <a:pt x="54" y="19"/>
                          <a:pt x="54" y="32"/>
                        </a:cubicBezTo>
                        <a:cubicBezTo>
                          <a:pt x="54" y="44"/>
                          <a:pt x="44" y="54"/>
                          <a:pt x="32" y="54"/>
                        </a:cubicBezTo>
                        <a:close/>
                      </a:path>
                    </a:pathLst>
                  </a:custGeom>
                  <a:grpFill/>
                  <a:ln w="6350">
                    <a:solidFill>
                      <a:schemeClr val="bg1"/>
                    </a:solidFill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80683" tIns="40341" rIns="80683" bIns="40341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134" name="Freeform 58">
                    <a:extLst>
                      <a:ext uri="{FF2B5EF4-FFF2-40B4-BE49-F238E27FC236}">
                        <a16:creationId xmlns:a16="http://schemas.microsoft.com/office/drawing/2014/main" id="{B18E32C5-FE16-41E1-93F0-F4CEA6C5F7B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4906803" y="2355711"/>
                    <a:ext cx="525462" cy="525463"/>
                  </a:xfrm>
                  <a:custGeom>
                    <a:avLst/>
                    <a:gdLst>
                      <a:gd name="T0" fmla="*/ 136 w 157"/>
                      <a:gd name="T1" fmla="*/ 61 h 157"/>
                      <a:gd name="T2" fmla="*/ 141 w 157"/>
                      <a:gd name="T3" fmla="*/ 37 h 157"/>
                      <a:gd name="T4" fmla="*/ 126 w 157"/>
                      <a:gd name="T5" fmla="*/ 16 h 157"/>
                      <a:gd name="T6" fmla="*/ 107 w 157"/>
                      <a:gd name="T7" fmla="*/ 26 h 157"/>
                      <a:gd name="T8" fmla="*/ 94 w 157"/>
                      <a:gd name="T9" fmla="*/ 5 h 157"/>
                      <a:gd name="T10" fmla="*/ 68 w 157"/>
                      <a:gd name="T11" fmla="*/ 1 h 157"/>
                      <a:gd name="T12" fmla="*/ 62 w 157"/>
                      <a:gd name="T13" fmla="*/ 22 h 157"/>
                      <a:gd name="T14" fmla="*/ 37 w 157"/>
                      <a:gd name="T15" fmla="*/ 16 h 157"/>
                      <a:gd name="T16" fmla="*/ 24 w 157"/>
                      <a:gd name="T17" fmla="*/ 23 h 157"/>
                      <a:gd name="T18" fmla="*/ 16 w 157"/>
                      <a:gd name="T19" fmla="*/ 31 h 157"/>
                      <a:gd name="T20" fmla="*/ 27 w 157"/>
                      <a:gd name="T21" fmla="*/ 51 h 157"/>
                      <a:gd name="T22" fmla="*/ 5 w 157"/>
                      <a:gd name="T23" fmla="*/ 64 h 157"/>
                      <a:gd name="T24" fmla="*/ 0 w 157"/>
                      <a:gd name="T25" fmla="*/ 78 h 157"/>
                      <a:gd name="T26" fmla="*/ 1 w 157"/>
                      <a:gd name="T27" fmla="*/ 89 h 157"/>
                      <a:gd name="T28" fmla="*/ 22 w 157"/>
                      <a:gd name="T29" fmla="*/ 96 h 157"/>
                      <a:gd name="T30" fmla="*/ 16 w 157"/>
                      <a:gd name="T31" fmla="*/ 120 h 157"/>
                      <a:gd name="T32" fmla="*/ 23 w 157"/>
                      <a:gd name="T33" fmla="*/ 133 h 157"/>
                      <a:gd name="T34" fmla="*/ 32 w 157"/>
                      <a:gd name="T35" fmla="*/ 141 h 157"/>
                      <a:gd name="T36" fmla="*/ 51 w 157"/>
                      <a:gd name="T37" fmla="*/ 131 h 157"/>
                      <a:gd name="T38" fmla="*/ 64 w 157"/>
                      <a:gd name="T39" fmla="*/ 152 h 157"/>
                      <a:gd name="T40" fmla="*/ 79 w 157"/>
                      <a:gd name="T41" fmla="*/ 157 h 157"/>
                      <a:gd name="T42" fmla="*/ 94 w 157"/>
                      <a:gd name="T43" fmla="*/ 152 h 157"/>
                      <a:gd name="T44" fmla="*/ 107 w 157"/>
                      <a:gd name="T45" fmla="*/ 131 h 157"/>
                      <a:gd name="T46" fmla="*/ 126 w 157"/>
                      <a:gd name="T47" fmla="*/ 141 h 157"/>
                      <a:gd name="T48" fmla="*/ 141 w 157"/>
                      <a:gd name="T49" fmla="*/ 120 h 157"/>
                      <a:gd name="T50" fmla="*/ 136 w 157"/>
                      <a:gd name="T51" fmla="*/ 96 h 157"/>
                      <a:gd name="T52" fmla="*/ 156 w 157"/>
                      <a:gd name="T53" fmla="*/ 89 h 157"/>
                      <a:gd name="T54" fmla="*/ 156 w 157"/>
                      <a:gd name="T55" fmla="*/ 68 h 157"/>
                      <a:gd name="T56" fmla="*/ 147 w 157"/>
                      <a:gd name="T57" fmla="*/ 85 h 157"/>
                      <a:gd name="T58" fmla="*/ 127 w 157"/>
                      <a:gd name="T59" fmla="*/ 90 h 157"/>
                      <a:gd name="T60" fmla="*/ 122 w 157"/>
                      <a:gd name="T61" fmla="*/ 110 h 157"/>
                      <a:gd name="T62" fmla="*/ 123 w 157"/>
                      <a:gd name="T63" fmla="*/ 131 h 157"/>
                      <a:gd name="T64" fmla="*/ 105 w 157"/>
                      <a:gd name="T65" fmla="*/ 121 h 157"/>
                      <a:gd name="T66" fmla="*/ 87 w 157"/>
                      <a:gd name="T67" fmla="*/ 131 h 157"/>
                      <a:gd name="T68" fmla="*/ 73 w 157"/>
                      <a:gd name="T69" fmla="*/ 147 h 157"/>
                      <a:gd name="T70" fmla="*/ 67 w 157"/>
                      <a:gd name="T71" fmla="*/ 127 h 157"/>
                      <a:gd name="T72" fmla="*/ 48 w 157"/>
                      <a:gd name="T73" fmla="*/ 121 h 157"/>
                      <a:gd name="T74" fmla="*/ 31 w 157"/>
                      <a:gd name="T75" fmla="*/ 128 h 157"/>
                      <a:gd name="T76" fmla="*/ 26 w 157"/>
                      <a:gd name="T77" fmla="*/ 123 h 157"/>
                      <a:gd name="T78" fmla="*/ 36 w 157"/>
                      <a:gd name="T79" fmla="*/ 105 h 157"/>
                      <a:gd name="T80" fmla="*/ 27 w 157"/>
                      <a:gd name="T81" fmla="*/ 87 h 157"/>
                      <a:gd name="T82" fmla="*/ 10 w 157"/>
                      <a:gd name="T83" fmla="*/ 80 h 157"/>
                      <a:gd name="T84" fmla="*/ 10 w 157"/>
                      <a:gd name="T85" fmla="*/ 73 h 157"/>
                      <a:gd name="T86" fmla="*/ 31 w 157"/>
                      <a:gd name="T87" fmla="*/ 67 h 157"/>
                      <a:gd name="T88" fmla="*/ 36 w 157"/>
                      <a:gd name="T89" fmla="*/ 47 h 157"/>
                      <a:gd name="T90" fmla="*/ 30 w 157"/>
                      <a:gd name="T91" fmla="*/ 31 h 157"/>
                      <a:gd name="T92" fmla="*/ 35 w 157"/>
                      <a:gd name="T93" fmla="*/ 26 h 157"/>
                      <a:gd name="T94" fmla="*/ 53 w 157"/>
                      <a:gd name="T95" fmla="*/ 36 h 157"/>
                      <a:gd name="T96" fmla="*/ 71 w 157"/>
                      <a:gd name="T97" fmla="*/ 26 h 157"/>
                      <a:gd name="T98" fmla="*/ 85 w 157"/>
                      <a:gd name="T99" fmla="*/ 10 h 157"/>
                      <a:gd name="T100" fmla="*/ 91 w 157"/>
                      <a:gd name="T101" fmla="*/ 30 h 157"/>
                      <a:gd name="T102" fmla="*/ 110 w 157"/>
                      <a:gd name="T103" fmla="*/ 36 h 157"/>
                      <a:gd name="T104" fmla="*/ 131 w 157"/>
                      <a:gd name="T105" fmla="*/ 34 h 157"/>
                      <a:gd name="T106" fmla="*/ 121 w 157"/>
                      <a:gd name="T107" fmla="*/ 53 h 157"/>
                      <a:gd name="T108" fmla="*/ 131 w 157"/>
                      <a:gd name="T109" fmla="*/ 71 h 157"/>
                      <a:gd name="T110" fmla="*/ 148 w 157"/>
                      <a:gd name="T111" fmla="*/ 79 h 1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157" h="157">
                        <a:moveTo>
                          <a:pt x="152" y="64"/>
                        </a:moveTo>
                        <a:cubicBezTo>
                          <a:pt x="136" y="61"/>
                          <a:pt x="136" y="61"/>
                          <a:pt x="136" y="61"/>
                        </a:cubicBezTo>
                        <a:cubicBezTo>
                          <a:pt x="134" y="58"/>
                          <a:pt x="133" y="54"/>
                          <a:pt x="131" y="51"/>
                        </a:cubicBezTo>
                        <a:cubicBezTo>
                          <a:pt x="141" y="37"/>
                          <a:pt x="141" y="37"/>
                          <a:pt x="141" y="37"/>
                        </a:cubicBezTo>
                        <a:cubicBezTo>
                          <a:pt x="143" y="35"/>
                          <a:pt x="143" y="33"/>
                          <a:pt x="141" y="31"/>
                        </a:cubicBezTo>
                        <a:cubicBezTo>
                          <a:pt x="137" y="26"/>
                          <a:pt x="132" y="20"/>
                          <a:pt x="126" y="16"/>
                        </a:cubicBezTo>
                        <a:cubicBezTo>
                          <a:pt x="124" y="15"/>
                          <a:pt x="122" y="15"/>
                          <a:pt x="120" y="16"/>
                        </a:cubicBezTo>
                        <a:cubicBezTo>
                          <a:pt x="107" y="26"/>
                          <a:pt x="107" y="26"/>
                          <a:pt x="107" y="26"/>
                        </a:cubicBezTo>
                        <a:cubicBezTo>
                          <a:pt x="103" y="25"/>
                          <a:pt x="100" y="23"/>
                          <a:pt x="96" y="22"/>
                        </a:cubicBezTo>
                        <a:cubicBezTo>
                          <a:pt x="94" y="5"/>
                          <a:pt x="94" y="5"/>
                          <a:pt x="94" y="5"/>
                        </a:cubicBezTo>
                        <a:cubicBezTo>
                          <a:pt x="94" y="3"/>
                          <a:pt x="92" y="1"/>
                          <a:pt x="90" y="1"/>
                        </a:cubicBezTo>
                        <a:cubicBezTo>
                          <a:pt x="82" y="0"/>
                          <a:pt x="75" y="0"/>
                          <a:pt x="68" y="1"/>
                        </a:cubicBezTo>
                        <a:cubicBezTo>
                          <a:pt x="66" y="1"/>
                          <a:pt x="64" y="3"/>
                          <a:pt x="64" y="5"/>
                        </a:cubicBezTo>
                        <a:cubicBezTo>
                          <a:pt x="62" y="22"/>
                          <a:pt x="62" y="22"/>
                          <a:pt x="62" y="22"/>
                        </a:cubicBezTo>
                        <a:cubicBezTo>
                          <a:pt x="58" y="23"/>
                          <a:pt x="54" y="25"/>
                          <a:pt x="51" y="26"/>
                        </a:cubicBezTo>
                        <a:cubicBezTo>
                          <a:pt x="37" y="16"/>
                          <a:pt x="37" y="16"/>
                          <a:pt x="37" y="16"/>
                        </a:cubicBezTo>
                        <a:cubicBezTo>
                          <a:pt x="36" y="15"/>
                          <a:pt x="33" y="15"/>
                          <a:pt x="32" y="16"/>
                        </a:cubicBezTo>
                        <a:cubicBezTo>
                          <a:pt x="29" y="18"/>
                          <a:pt x="26" y="20"/>
                          <a:pt x="24" y="23"/>
                        </a:cubicBezTo>
                        <a:cubicBezTo>
                          <a:pt x="23" y="24"/>
                          <a:pt x="23" y="24"/>
                          <a:pt x="23" y="24"/>
                        </a:cubicBezTo>
                        <a:cubicBezTo>
                          <a:pt x="20" y="26"/>
                          <a:pt x="18" y="29"/>
                          <a:pt x="16" y="31"/>
                        </a:cubicBezTo>
                        <a:cubicBezTo>
                          <a:pt x="15" y="33"/>
                          <a:pt x="15" y="35"/>
                          <a:pt x="16" y="37"/>
                        </a:cubicBezTo>
                        <a:cubicBezTo>
                          <a:pt x="27" y="51"/>
                          <a:pt x="27" y="51"/>
                          <a:pt x="27" y="51"/>
                        </a:cubicBezTo>
                        <a:cubicBezTo>
                          <a:pt x="25" y="54"/>
                          <a:pt x="23" y="58"/>
                          <a:pt x="22" y="61"/>
                        </a:cubicBezTo>
                        <a:cubicBezTo>
                          <a:pt x="5" y="64"/>
                          <a:pt x="5" y="64"/>
                          <a:pt x="5" y="64"/>
                        </a:cubicBezTo>
                        <a:cubicBezTo>
                          <a:pt x="3" y="64"/>
                          <a:pt x="2" y="66"/>
                          <a:pt x="1" y="68"/>
                        </a:cubicBezTo>
                        <a:cubicBezTo>
                          <a:pt x="1" y="71"/>
                          <a:pt x="1" y="74"/>
                          <a:pt x="0" y="78"/>
                        </a:cubicBezTo>
                        <a:cubicBezTo>
                          <a:pt x="0" y="80"/>
                          <a:pt x="0" y="80"/>
                          <a:pt x="0" y="80"/>
                        </a:cubicBezTo>
                        <a:cubicBezTo>
                          <a:pt x="1" y="83"/>
                          <a:pt x="1" y="86"/>
                          <a:pt x="1" y="89"/>
                        </a:cubicBezTo>
                        <a:cubicBezTo>
                          <a:pt x="2" y="92"/>
                          <a:pt x="3" y="93"/>
                          <a:pt x="5" y="94"/>
                        </a:cubicBezTo>
                        <a:cubicBezTo>
                          <a:pt x="22" y="96"/>
                          <a:pt x="22" y="96"/>
                          <a:pt x="22" y="96"/>
                        </a:cubicBezTo>
                        <a:cubicBezTo>
                          <a:pt x="23" y="100"/>
                          <a:pt x="25" y="103"/>
                          <a:pt x="27" y="107"/>
                        </a:cubicBezTo>
                        <a:cubicBezTo>
                          <a:pt x="16" y="120"/>
                          <a:pt x="16" y="120"/>
                          <a:pt x="16" y="120"/>
                        </a:cubicBezTo>
                        <a:cubicBezTo>
                          <a:pt x="15" y="122"/>
                          <a:pt x="15" y="124"/>
                          <a:pt x="16" y="126"/>
                        </a:cubicBezTo>
                        <a:cubicBezTo>
                          <a:pt x="18" y="128"/>
                          <a:pt x="20" y="131"/>
                          <a:pt x="23" y="133"/>
                        </a:cubicBezTo>
                        <a:cubicBezTo>
                          <a:pt x="24" y="135"/>
                          <a:pt x="24" y="135"/>
                          <a:pt x="24" y="135"/>
                        </a:cubicBezTo>
                        <a:cubicBezTo>
                          <a:pt x="26" y="137"/>
                          <a:pt x="29" y="139"/>
                          <a:pt x="32" y="141"/>
                        </a:cubicBezTo>
                        <a:cubicBezTo>
                          <a:pt x="33" y="142"/>
                          <a:pt x="36" y="142"/>
                          <a:pt x="37" y="141"/>
                        </a:cubicBezTo>
                        <a:cubicBezTo>
                          <a:pt x="51" y="131"/>
                          <a:pt x="51" y="131"/>
                          <a:pt x="51" y="131"/>
                        </a:cubicBezTo>
                        <a:cubicBezTo>
                          <a:pt x="54" y="133"/>
                          <a:pt x="58" y="134"/>
                          <a:pt x="62" y="135"/>
                        </a:cubicBezTo>
                        <a:cubicBezTo>
                          <a:pt x="64" y="152"/>
                          <a:pt x="64" y="152"/>
                          <a:pt x="64" y="152"/>
                        </a:cubicBezTo>
                        <a:cubicBezTo>
                          <a:pt x="64" y="154"/>
                          <a:pt x="66" y="156"/>
                          <a:pt x="68" y="156"/>
                        </a:cubicBezTo>
                        <a:cubicBezTo>
                          <a:pt x="72" y="157"/>
                          <a:pt x="75" y="157"/>
                          <a:pt x="79" y="157"/>
                        </a:cubicBezTo>
                        <a:cubicBezTo>
                          <a:pt x="82" y="157"/>
                          <a:pt x="86" y="157"/>
                          <a:pt x="90" y="156"/>
                        </a:cubicBezTo>
                        <a:cubicBezTo>
                          <a:pt x="92" y="156"/>
                          <a:pt x="94" y="154"/>
                          <a:pt x="94" y="152"/>
                        </a:cubicBezTo>
                        <a:cubicBezTo>
                          <a:pt x="96" y="135"/>
                          <a:pt x="96" y="135"/>
                          <a:pt x="96" y="135"/>
                        </a:cubicBezTo>
                        <a:cubicBezTo>
                          <a:pt x="100" y="134"/>
                          <a:pt x="103" y="133"/>
                          <a:pt x="107" y="131"/>
                        </a:cubicBezTo>
                        <a:cubicBezTo>
                          <a:pt x="120" y="141"/>
                          <a:pt x="120" y="141"/>
                          <a:pt x="120" y="141"/>
                        </a:cubicBezTo>
                        <a:cubicBezTo>
                          <a:pt x="122" y="142"/>
                          <a:pt x="124" y="142"/>
                          <a:pt x="126" y="141"/>
                        </a:cubicBezTo>
                        <a:cubicBezTo>
                          <a:pt x="132" y="137"/>
                          <a:pt x="137" y="132"/>
                          <a:pt x="141" y="126"/>
                        </a:cubicBezTo>
                        <a:cubicBezTo>
                          <a:pt x="143" y="124"/>
                          <a:pt x="143" y="122"/>
                          <a:pt x="141" y="120"/>
                        </a:cubicBezTo>
                        <a:cubicBezTo>
                          <a:pt x="131" y="107"/>
                          <a:pt x="131" y="107"/>
                          <a:pt x="131" y="107"/>
                        </a:cubicBezTo>
                        <a:cubicBezTo>
                          <a:pt x="133" y="103"/>
                          <a:pt x="134" y="99"/>
                          <a:pt x="136" y="96"/>
                        </a:cubicBezTo>
                        <a:cubicBezTo>
                          <a:pt x="152" y="94"/>
                          <a:pt x="152" y="94"/>
                          <a:pt x="152" y="94"/>
                        </a:cubicBezTo>
                        <a:cubicBezTo>
                          <a:pt x="154" y="93"/>
                          <a:pt x="156" y="92"/>
                          <a:pt x="156" y="89"/>
                        </a:cubicBezTo>
                        <a:cubicBezTo>
                          <a:pt x="157" y="86"/>
                          <a:pt x="157" y="82"/>
                          <a:pt x="157" y="79"/>
                        </a:cubicBezTo>
                        <a:cubicBezTo>
                          <a:pt x="157" y="75"/>
                          <a:pt x="157" y="71"/>
                          <a:pt x="156" y="68"/>
                        </a:cubicBezTo>
                        <a:cubicBezTo>
                          <a:pt x="156" y="66"/>
                          <a:pt x="154" y="64"/>
                          <a:pt x="152" y="64"/>
                        </a:cubicBezTo>
                        <a:close/>
                        <a:moveTo>
                          <a:pt x="147" y="85"/>
                        </a:moveTo>
                        <a:cubicBezTo>
                          <a:pt x="131" y="87"/>
                          <a:pt x="131" y="87"/>
                          <a:pt x="131" y="87"/>
                        </a:cubicBezTo>
                        <a:cubicBezTo>
                          <a:pt x="129" y="87"/>
                          <a:pt x="128" y="88"/>
                          <a:pt x="127" y="90"/>
                        </a:cubicBezTo>
                        <a:cubicBezTo>
                          <a:pt x="126" y="95"/>
                          <a:pt x="124" y="100"/>
                          <a:pt x="121" y="104"/>
                        </a:cubicBezTo>
                        <a:cubicBezTo>
                          <a:pt x="120" y="106"/>
                          <a:pt x="120" y="108"/>
                          <a:pt x="122" y="110"/>
                        </a:cubicBezTo>
                        <a:cubicBezTo>
                          <a:pt x="131" y="123"/>
                          <a:pt x="131" y="123"/>
                          <a:pt x="131" y="123"/>
                        </a:cubicBezTo>
                        <a:cubicBezTo>
                          <a:pt x="129" y="126"/>
                          <a:pt x="126" y="129"/>
                          <a:pt x="123" y="131"/>
                        </a:cubicBezTo>
                        <a:cubicBezTo>
                          <a:pt x="110" y="121"/>
                          <a:pt x="110" y="121"/>
                          <a:pt x="110" y="121"/>
                        </a:cubicBezTo>
                        <a:cubicBezTo>
                          <a:pt x="109" y="120"/>
                          <a:pt x="106" y="120"/>
                          <a:pt x="105" y="121"/>
                        </a:cubicBezTo>
                        <a:cubicBezTo>
                          <a:pt x="100" y="124"/>
                          <a:pt x="96" y="126"/>
                          <a:pt x="91" y="127"/>
                        </a:cubicBezTo>
                        <a:cubicBezTo>
                          <a:pt x="89" y="127"/>
                          <a:pt x="87" y="129"/>
                          <a:pt x="87" y="131"/>
                        </a:cubicBezTo>
                        <a:cubicBezTo>
                          <a:pt x="85" y="147"/>
                          <a:pt x="85" y="147"/>
                          <a:pt x="85" y="147"/>
                        </a:cubicBezTo>
                        <a:cubicBezTo>
                          <a:pt x="81" y="147"/>
                          <a:pt x="77" y="147"/>
                          <a:pt x="73" y="147"/>
                        </a:cubicBezTo>
                        <a:cubicBezTo>
                          <a:pt x="71" y="131"/>
                          <a:pt x="71" y="131"/>
                          <a:pt x="71" y="131"/>
                        </a:cubicBezTo>
                        <a:cubicBezTo>
                          <a:pt x="71" y="129"/>
                          <a:pt x="69" y="127"/>
                          <a:pt x="67" y="127"/>
                        </a:cubicBezTo>
                        <a:cubicBezTo>
                          <a:pt x="62" y="126"/>
                          <a:pt x="57" y="124"/>
                          <a:pt x="53" y="121"/>
                        </a:cubicBezTo>
                        <a:cubicBezTo>
                          <a:pt x="51" y="120"/>
                          <a:pt x="49" y="120"/>
                          <a:pt x="48" y="121"/>
                        </a:cubicBezTo>
                        <a:cubicBezTo>
                          <a:pt x="35" y="131"/>
                          <a:pt x="35" y="131"/>
                          <a:pt x="35" y="131"/>
                        </a:cubicBezTo>
                        <a:cubicBezTo>
                          <a:pt x="33" y="130"/>
                          <a:pt x="32" y="129"/>
                          <a:pt x="31" y="128"/>
                        </a:cubicBezTo>
                        <a:cubicBezTo>
                          <a:pt x="30" y="127"/>
                          <a:pt x="30" y="127"/>
                          <a:pt x="30" y="127"/>
                        </a:cubicBezTo>
                        <a:cubicBezTo>
                          <a:pt x="28" y="125"/>
                          <a:pt x="27" y="124"/>
                          <a:pt x="26" y="123"/>
                        </a:cubicBezTo>
                        <a:cubicBezTo>
                          <a:pt x="36" y="110"/>
                          <a:pt x="36" y="110"/>
                          <a:pt x="36" y="110"/>
                        </a:cubicBezTo>
                        <a:cubicBezTo>
                          <a:pt x="37" y="108"/>
                          <a:pt x="38" y="106"/>
                          <a:pt x="36" y="105"/>
                        </a:cubicBezTo>
                        <a:cubicBezTo>
                          <a:pt x="34" y="100"/>
                          <a:pt x="32" y="95"/>
                          <a:pt x="31" y="90"/>
                        </a:cubicBezTo>
                        <a:cubicBezTo>
                          <a:pt x="30" y="88"/>
                          <a:pt x="28" y="87"/>
                          <a:pt x="27" y="87"/>
                        </a:cubicBezTo>
                        <a:cubicBezTo>
                          <a:pt x="10" y="84"/>
                          <a:pt x="10" y="84"/>
                          <a:pt x="10" y="84"/>
                        </a:cubicBezTo>
                        <a:cubicBezTo>
                          <a:pt x="10" y="83"/>
                          <a:pt x="10" y="81"/>
                          <a:pt x="10" y="80"/>
                        </a:cubicBezTo>
                        <a:cubicBezTo>
                          <a:pt x="10" y="78"/>
                          <a:pt x="10" y="78"/>
                          <a:pt x="10" y="78"/>
                        </a:cubicBezTo>
                        <a:cubicBezTo>
                          <a:pt x="10" y="76"/>
                          <a:pt x="10" y="74"/>
                          <a:pt x="10" y="73"/>
                        </a:cubicBezTo>
                        <a:cubicBezTo>
                          <a:pt x="27" y="71"/>
                          <a:pt x="27" y="71"/>
                          <a:pt x="27" y="71"/>
                        </a:cubicBezTo>
                        <a:cubicBezTo>
                          <a:pt x="28" y="70"/>
                          <a:pt x="30" y="69"/>
                          <a:pt x="31" y="67"/>
                        </a:cubicBezTo>
                        <a:cubicBezTo>
                          <a:pt x="32" y="62"/>
                          <a:pt x="34" y="57"/>
                          <a:pt x="36" y="53"/>
                        </a:cubicBezTo>
                        <a:cubicBezTo>
                          <a:pt x="38" y="51"/>
                          <a:pt x="37" y="49"/>
                          <a:pt x="36" y="47"/>
                        </a:cubicBezTo>
                        <a:cubicBezTo>
                          <a:pt x="26" y="34"/>
                          <a:pt x="26" y="34"/>
                          <a:pt x="26" y="34"/>
                        </a:cubicBezTo>
                        <a:cubicBezTo>
                          <a:pt x="27" y="33"/>
                          <a:pt x="28" y="32"/>
                          <a:pt x="30" y="31"/>
                        </a:cubicBezTo>
                        <a:cubicBezTo>
                          <a:pt x="31" y="29"/>
                          <a:pt x="31" y="29"/>
                          <a:pt x="31" y="29"/>
                        </a:cubicBezTo>
                        <a:cubicBezTo>
                          <a:pt x="32" y="28"/>
                          <a:pt x="33" y="27"/>
                          <a:pt x="35" y="26"/>
                        </a:cubicBezTo>
                        <a:cubicBezTo>
                          <a:pt x="48" y="36"/>
                          <a:pt x="48" y="36"/>
                          <a:pt x="48" y="36"/>
                        </a:cubicBezTo>
                        <a:cubicBezTo>
                          <a:pt x="49" y="37"/>
                          <a:pt x="51" y="37"/>
                          <a:pt x="53" y="36"/>
                        </a:cubicBezTo>
                        <a:cubicBezTo>
                          <a:pt x="57" y="34"/>
                          <a:pt x="62" y="32"/>
                          <a:pt x="67" y="30"/>
                        </a:cubicBezTo>
                        <a:cubicBezTo>
                          <a:pt x="69" y="30"/>
                          <a:pt x="71" y="28"/>
                          <a:pt x="71" y="26"/>
                        </a:cubicBezTo>
                        <a:cubicBezTo>
                          <a:pt x="73" y="10"/>
                          <a:pt x="73" y="10"/>
                          <a:pt x="73" y="10"/>
                        </a:cubicBezTo>
                        <a:cubicBezTo>
                          <a:pt x="77" y="10"/>
                          <a:pt x="81" y="10"/>
                          <a:pt x="85" y="10"/>
                        </a:cubicBezTo>
                        <a:cubicBezTo>
                          <a:pt x="87" y="26"/>
                          <a:pt x="87" y="26"/>
                          <a:pt x="87" y="26"/>
                        </a:cubicBezTo>
                        <a:cubicBezTo>
                          <a:pt x="87" y="28"/>
                          <a:pt x="89" y="30"/>
                          <a:pt x="91" y="30"/>
                        </a:cubicBezTo>
                        <a:cubicBezTo>
                          <a:pt x="96" y="32"/>
                          <a:pt x="100" y="34"/>
                          <a:pt x="105" y="36"/>
                        </a:cubicBezTo>
                        <a:cubicBezTo>
                          <a:pt x="106" y="37"/>
                          <a:pt x="109" y="37"/>
                          <a:pt x="110" y="36"/>
                        </a:cubicBezTo>
                        <a:cubicBezTo>
                          <a:pt x="123" y="26"/>
                          <a:pt x="123" y="26"/>
                          <a:pt x="123" y="26"/>
                        </a:cubicBezTo>
                        <a:cubicBezTo>
                          <a:pt x="126" y="29"/>
                          <a:pt x="129" y="31"/>
                          <a:pt x="131" y="34"/>
                        </a:cubicBezTo>
                        <a:cubicBezTo>
                          <a:pt x="122" y="47"/>
                          <a:pt x="122" y="47"/>
                          <a:pt x="122" y="47"/>
                        </a:cubicBezTo>
                        <a:cubicBezTo>
                          <a:pt x="120" y="49"/>
                          <a:pt x="120" y="51"/>
                          <a:pt x="121" y="53"/>
                        </a:cubicBezTo>
                        <a:cubicBezTo>
                          <a:pt x="124" y="57"/>
                          <a:pt x="126" y="62"/>
                          <a:pt x="127" y="67"/>
                        </a:cubicBezTo>
                        <a:cubicBezTo>
                          <a:pt x="128" y="69"/>
                          <a:pt x="129" y="70"/>
                          <a:pt x="131" y="71"/>
                        </a:cubicBezTo>
                        <a:cubicBezTo>
                          <a:pt x="147" y="73"/>
                          <a:pt x="147" y="73"/>
                          <a:pt x="147" y="73"/>
                        </a:cubicBezTo>
                        <a:cubicBezTo>
                          <a:pt x="148" y="75"/>
                          <a:pt x="148" y="77"/>
                          <a:pt x="148" y="79"/>
                        </a:cubicBezTo>
                        <a:cubicBezTo>
                          <a:pt x="148" y="81"/>
                          <a:pt x="148" y="83"/>
                          <a:pt x="147" y="85"/>
                        </a:cubicBezTo>
                        <a:close/>
                      </a:path>
                    </a:pathLst>
                  </a:custGeom>
                  <a:grpFill/>
                  <a:ln w="6350">
                    <a:solidFill>
                      <a:schemeClr val="bg1"/>
                    </a:solidFill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80683" tIns="40341" rIns="80683" bIns="40341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135" name="Freeform 59">
                    <a:extLst>
                      <a:ext uri="{FF2B5EF4-FFF2-40B4-BE49-F238E27FC236}">
                        <a16:creationId xmlns:a16="http://schemas.microsoft.com/office/drawing/2014/main" id="{2ACEE8F2-CC7F-4D55-88EA-FBF0A7A3645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4374985" y="2195372"/>
                    <a:ext cx="153987" cy="153988"/>
                  </a:xfrm>
                  <a:custGeom>
                    <a:avLst/>
                    <a:gdLst>
                      <a:gd name="T0" fmla="*/ 31 w 46"/>
                      <a:gd name="T1" fmla="*/ 2 h 46"/>
                      <a:gd name="T2" fmla="*/ 23 w 46"/>
                      <a:gd name="T3" fmla="*/ 0 h 46"/>
                      <a:gd name="T4" fmla="*/ 2 w 46"/>
                      <a:gd name="T5" fmla="*/ 14 h 46"/>
                      <a:gd name="T6" fmla="*/ 2 w 46"/>
                      <a:gd name="T7" fmla="*/ 32 h 46"/>
                      <a:gd name="T8" fmla="*/ 14 w 46"/>
                      <a:gd name="T9" fmla="*/ 44 h 46"/>
                      <a:gd name="T10" fmla="*/ 23 w 46"/>
                      <a:gd name="T11" fmla="*/ 46 h 46"/>
                      <a:gd name="T12" fmla="*/ 43 w 46"/>
                      <a:gd name="T13" fmla="*/ 32 h 46"/>
                      <a:gd name="T14" fmla="*/ 43 w 46"/>
                      <a:gd name="T15" fmla="*/ 14 h 46"/>
                      <a:gd name="T16" fmla="*/ 31 w 46"/>
                      <a:gd name="T17" fmla="*/ 2 h 46"/>
                      <a:gd name="T18" fmla="*/ 35 w 46"/>
                      <a:gd name="T19" fmla="*/ 28 h 46"/>
                      <a:gd name="T20" fmla="*/ 23 w 46"/>
                      <a:gd name="T21" fmla="*/ 36 h 46"/>
                      <a:gd name="T22" fmla="*/ 18 w 46"/>
                      <a:gd name="T23" fmla="*/ 35 h 46"/>
                      <a:gd name="T24" fmla="*/ 11 w 46"/>
                      <a:gd name="T25" fmla="*/ 28 h 46"/>
                      <a:gd name="T26" fmla="*/ 11 w 46"/>
                      <a:gd name="T27" fmla="*/ 18 h 46"/>
                      <a:gd name="T28" fmla="*/ 23 w 46"/>
                      <a:gd name="T29" fmla="*/ 10 h 46"/>
                      <a:gd name="T30" fmla="*/ 28 w 46"/>
                      <a:gd name="T31" fmla="*/ 11 h 46"/>
                      <a:gd name="T32" fmla="*/ 35 w 46"/>
                      <a:gd name="T33" fmla="*/ 18 h 46"/>
                      <a:gd name="T34" fmla="*/ 35 w 46"/>
                      <a:gd name="T35" fmla="*/ 28 h 4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46" h="46">
                        <a:moveTo>
                          <a:pt x="31" y="2"/>
                        </a:moveTo>
                        <a:cubicBezTo>
                          <a:pt x="28" y="1"/>
                          <a:pt x="26" y="0"/>
                          <a:pt x="23" y="0"/>
                        </a:cubicBezTo>
                        <a:cubicBezTo>
                          <a:pt x="13" y="0"/>
                          <a:pt x="5" y="6"/>
                          <a:pt x="2" y="14"/>
                        </a:cubicBezTo>
                        <a:cubicBezTo>
                          <a:pt x="0" y="20"/>
                          <a:pt x="0" y="26"/>
                          <a:pt x="2" y="32"/>
                        </a:cubicBezTo>
                        <a:cubicBezTo>
                          <a:pt x="4" y="37"/>
                          <a:pt x="9" y="42"/>
                          <a:pt x="14" y="44"/>
                        </a:cubicBezTo>
                        <a:cubicBezTo>
                          <a:pt x="17" y="45"/>
                          <a:pt x="20" y="46"/>
                          <a:pt x="23" y="46"/>
                        </a:cubicBezTo>
                        <a:cubicBezTo>
                          <a:pt x="32" y="46"/>
                          <a:pt x="40" y="40"/>
                          <a:pt x="43" y="32"/>
                        </a:cubicBezTo>
                        <a:cubicBezTo>
                          <a:pt x="46" y="26"/>
                          <a:pt x="46" y="20"/>
                          <a:pt x="43" y="14"/>
                        </a:cubicBezTo>
                        <a:cubicBezTo>
                          <a:pt x="41" y="9"/>
                          <a:pt x="37" y="4"/>
                          <a:pt x="31" y="2"/>
                        </a:cubicBezTo>
                        <a:close/>
                        <a:moveTo>
                          <a:pt x="35" y="28"/>
                        </a:moveTo>
                        <a:cubicBezTo>
                          <a:pt x="33" y="33"/>
                          <a:pt x="28" y="36"/>
                          <a:pt x="23" y="36"/>
                        </a:cubicBezTo>
                        <a:cubicBezTo>
                          <a:pt x="21" y="36"/>
                          <a:pt x="19" y="36"/>
                          <a:pt x="18" y="35"/>
                        </a:cubicBezTo>
                        <a:cubicBezTo>
                          <a:pt x="15" y="34"/>
                          <a:pt x="12" y="31"/>
                          <a:pt x="11" y="28"/>
                        </a:cubicBezTo>
                        <a:cubicBezTo>
                          <a:pt x="9" y="25"/>
                          <a:pt x="9" y="21"/>
                          <a:pt x="11" y="18"/>
                        </a:cubicBezTo>
                        <a:cubicBezTo>
                          <a:pt x="13" y="13"/>
                          <a:pt x="17" y="10"/>
                          <a:pt x="23" y="10"/>
                        </a:cubicBezTo>
                        <a:cubicBezTo>
                          <a:pt x="24" y="10"/>
                          <a:pt x="26" y="10"/>
                          <a:pt x="28" y="11"/>
                        </a:cubicBezTo>
                        <a:cubicBezTo>
                          <a:pt x="31" y="12"/>
                          <a:pt x="33" y="15"/>
                          <a:pt x="35" y="18"/>
                        </a:cubicBezTo>
                        <a:cubicBezTo>
                          <a:pt x="36" y="21"/>
                          <a:pt x="36" y="25"/>
                          <a:pt x="35" y="28"/>
                        </a:cubicBezTo>
                        <a:close/>
                      </a:path>
                    </a:pathLst>
                  </a:custGeom>
                  <a:grpFill/>
                  <a:ln w="6350">
                    <a:solidFill>
                      <a:schemeClr val="bg1"/>
                    </a:solidFill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80683" tIns="40341" rIns="80683" bIns="40341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136" name="Freeform 60">
                    <a:extLst>
                      <a:ext uri="{FF2B5EF4-FFF2-40B4-BE49-F238E27FC236}">
                        <a16:creationId xmlns:a16="http://schemas.microsoft.com/office/drawing/2014/main" id="{B4B9834D-B116-4E40-8CBB-81ABF857407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4487701" y="2081073"/>
                    <a:ext cx="377826" cy="380999"/>
                  </a:xfrm>
                  <a:custGeom>
                    <a:avLst/>
                    <a:gdLst>
                      <a:gd name="T0" fmla="*/ 101 w 113"/>
                      <a:gd name="T1" fmla="*/ 60 h 114"/>
                      <a:gd name="T2" fmla="*/ 110 w 113"/>
                      <a:gd name="T3" fmla="*/ 48 h 114"/>
                      <a:gd name="T4" fmla="*/ 106 w 113"/>
                      <a:gd name="T5" fmla="*/ 27 h 114"/>
                      <a:gd name="T6" fmla="*/ 90 w 113"/>
                      <a:gd name="T7" fmla="*/ 28 h 114"/>
                      <a:gd name="T8" fmla="*/ 88 w 113"/>
                      <a:gd name="T9" fmla="*/ 12 h 114"/>
                      <a:gd name="T10" fmla="*/ 79 w 113"/>
                      <a:gd name="T11" fmla="*/ 3 h 114"/>
                      <a:gd name="T12" fmla="*/ 66 w 113"/>
                      <a:gd name="T13" fmla="*/ 3 h 114"/>
                      <a:gd name="T14" fmla="*/ 53 w 113"/>
                      <a:gd name="T15" fmla="*/ 13 h 114"/>
                      <a:gd name="T16" fmla="*/ 42 w 113"/>
                      <a:gd name="T17" fmla="*/ 1 h 114"/>
                      <a:gd name="T18" fmla="*/ 34 w 113"/>
                      <a:gd name="T19" fmla="*/ 4 h 114"/>
                      <a:gd name="T20" fmla="*/ 25 w 113"/>
                      <a:gd name="T21" fmla="*/ 13 h 114"/>
                      <a:gd name="T22" fmla="*/ 23 w 113"/>
                      <a:gd name="T23" fmla="*/ 29 h 114"/>
                      <a:gd name="T24" fmla="*/ 7 w 113"/>
                      <a:gd name="T25" fmla="*/ 28 h 114"/>
                      <a:gd name="T26" fmla="*/ 3 w 113"/>
                      <a:gd name="T27" fmla="*/ 36 h 114"/>
                      <a:gd name="T28" fmla="*/ 3 w 113"/>
                      <a:gd name="T29" fmla="*/ 48 h 114"/>
                      <a:gd name="T30" fmla="*/ 13 w 113"/>
                      <a:gd name="T31" fmla="*/ 61 h 114"/>
                      <a:gd name="T32" fmla="*/ 1 w 113"/>
                      <a:gd name="T33" fmla="*/ 72 h 114"/>
                      <a:gd name="T34" fmla="*/ 3 w 113"/>
                      <a:gd name="T35" fmla="*/ 80 h 114"/>
                      <a:gd name="T36" fmla="*/ 12 w 113"/>
                      <a:gd name="T37" fmla="*/ 89 h 114"/>
                      <a:gd name="T38" fmla="*/ 28 w 113"/>
                      <a:gd name="T39" fmla="*/ 91 h 114"/>
                      <a:gd name="T40" fmla="*/ 28 w 113"/>
                      <a:gd name="T41" fmla="*/ 107 h 114"/>
                      <a:gd name="T42" fmla="*/ 42 w 113"/>
                      <a:gd name="T43" fmla="*/ 113 h 114"/>
                      <a:gd name="T44" fmla="*/ 48 w 113"/>
                      <a:gd name="T45" fmla="*/ 111 h 114"/>
                      <a:gd name="T46" fmla="*/ 60 w 113"/>
                      <a:gd name="T47" fmla="*/ 101 h 114"/>
                      <a:gd name="T48" fmla="*/ 71 w 113"/>
                      <a:gd name="T49" fmla="*/ 113 h 114"/>
                      <a:gd name="T50" fmla="*/ 88 w 113"/>
                      <a:gd name="T51" fmla="*/ 101 h 114"/>
                      <a:gd name="T52" fmla="*/ 90 w 113"/>
                      <a:gd name="T53" fmla="*/ 85 h 114"/>
                      <a:gd name="T54" fmla="*/ 107 w 113"/>
                      <a:gd name="T55" fmla="*/ 86 h 114"/>
                      <a:gd name="T56" fmla="*/ 113 w 113"/>
                      <a:gd name="T57" fmla="*/ 71 h 114"/>
                      <a:gd name="T58" fmla="*/ 101 w 113"/>
                      <a:gd name="T59" fmla="*/ 75 h 114"/>
                      <a:gd name="T60" fmla="*/ 90 w 113"/>
                      <a:gd name="T61" fmla="*/ 75 h 114"/>
                      <a:gd name="T62" fmla="*/ 77 w 113"/>
                      <a:gd name="T63" fmla="*/ 85 h 114"/>
                      <a:gd name="T64" fmla="*/ 78 w 113"/>
                      <a:gd name="T65" fmla="*/ 100 h 114"/>
                      <a:gd name="T66" fmla="*/ 67 w 113"/>
                      <a:gd name="T67" fmla="*/ 93 h 114"/>
                      <a:gd name="T68" fmla="*/ 51 w 113"/>
                      <a:gd name="T69" fmla="*/ 91 h 114"/>
                      <a:gd name="T70" fmla="*/ 41 w 113"/>
                      <a:gd name="T71" fmla="*/ 103 h 114"/>
                      <a:gd name="T72" fmla="*/ 36 w 113"/>
                      <a:gd name="T73" fmla="*/ 100 h 114"/>
                      <a:gd name="T74" fmla="*/ 36 w 113"/>
                      <a:gd name="T75" fmla="*/ 85 h 114"/>
                      <a:gd name="T76" fmla="*/ 24 w 113"/>
                      <a:gd name="T77" fmla="*/ 76 h 114"/>
                      <a:gd name="T78" fmla="*/ 12 w 113"/>
                      <a:gd name="T79" fmla="*/ 76 h 114"/>
                      <a:gd name="T80" fmla="*/ 11 w 113"/>
                      <a:gd name="T81" fmla="*/ 73 h 114"/>
                      <a:gd name="T82" fmla="*/ 23 w 113"/>
                      <a:gd name="T83" fmla="*/ 63 h 114"/>
                      <a:gd name="T84" fmla="*/ 20 w 113"/>
                      <a:gd name="T85" fmla="*/ 47 h 114"/>
                      <a:gd name="T86" fmla="*/ 12 w 113"/>
                      <a:gd name="T87" fmla="*/ 39 h 114"/>
                      <a:gd name="T88" fmla="*/ 13 w 113"/>
                      <a:gd name="T89" fmla="*/ 36 h 114"/>
                      <a:gd name="T90" fmla="*/ 29 w 113"/>
                      <a:gd name="T91" fmla="*/ 37 h 114"/>
                      <a:gd name="T92" fmla="*/ 38 w 113"/>
                      <a:gd name="T93" fmla="*/ 24 h 114"/>
                      <a:gd name="T94" fmla="*/ 37 w 113"/>
                      <a:gd name="T95" fmla="*/ 13 h 114"/>
                      <a:gd name="T96" fmla="*/ 41 w 113"/>
                      <a:gd name="T97" fmla="*/ 11 h 114"/>
                      <a:gd name="T98" fmla="*/ 51 w 113"/>
                      <a:gd name="T99" fmla="*/ 23 h 114"/>
                      <a:gd name="T100" fmla="*/ 67 w 113"/>
                      <a:gd name="T101" fmla="*/ 21 h 114"/>
                      <a:gd name="T102" fmla="*/ 75 w 113"/>
                      <a:gd name="T103" fmla="*/ 12 h 114"/>
                      <a:gd name="T104" fmla="*/ 75 w 113"/>
                      <a:gd name="T105" fmla="*/ 24 h 114"/>
                      <a:gd name="T106" fmla="*/ 84 w 113"/>
                      <a:gd name="T107" fmla="*/ 37 h 114"/>
                      <a:gd name="T108" fmla="*/ 100 w 113"/>
                      <a:gd name="T109" fmla="*/ 36 h 114"/>
                      <a:gd name="T110" fmla="*/ 93 w 113"/>
                      <a:gd name="T111" fmla="*/ 47 h 114"/>
                      <a:gd name="T112" fmla="*/ 91 w 113"/>
                      <a:gd name="T113" fmla="*/ 62 h 114"/>
                      <a:gd name="T114" fmla="*/ 102 w 113"/>
                      <a:gd name="T115" fmla="*/ 72 h 1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</a:cxnLst>
                    <a:rect l="0" t="0" r="r" b="b"/>
                    <a:pathLst>
                      <a:path w="113" h="114">
                        <a:moveTo>
                          <a:pt x="110" y="66"/>
                        </a:moveTo>
                        <a:cubicBezTo>
                          <a:pt x="101" y="60"/>
                          <a:pt x="101" y="60"/>
                          <a:pt x="101" y="60"/>
                        </a:cubicBezTo>
                        <a:cubicBezTo>
                          <a:pt x="101" y="58"/>
                          <a:pt x="101" y="56"/>
                          <a:pt x="101" y="53"/>
                        </a:cubicBezTo>
                        <a:cubicBezTo>
                          <a:pt x="110" y="48"/>
                          <a:pt x="110" y="48"/>
                          <a:pt x="110" y="48"/>
                        </a:cubicBezTo>
                        <a:cubicBezTo>
                          <a:pt x="112" y="47"/>
                          <a:pt x="113" y="44"/>
                          <a:pt x="113" y="42"/>
                        </a:cubicBezTo>
                        <a:cubicBezTo>
                          <a:pt x="111" y="37"/>
                          <a:pt x="109" y="32"/>
                          <a:pt x="106" y="27"/>
                        </a:cubicBezTo>
                        <a:cubicBezTo>
                          <a:pt x="105" y="26"/>
                          <a:pt x="103" y="25"/>
                          <a:pt x="101" y="25"/>
                        </a:cubicBezTo>
                        <a:cubicBezTo>
                          <a:pt x="90" y="28"/>
                          <a:pt x="90" y="28"/>
                          <a:pt x="90" y="28"/>
                        </a:cubicBezTo>
                        <a:cubicBezTo>
                          <a:pt x="89" y="26"/>
                          <a:pt x="87" y="25"/>
                          <a:pt x="85" y="23"/>
                        </a:cubicBezTo>
                        <a:cubicBezTo>
                          <a:pt x="88" y="12"/>
                          <a:pt x="88" y="12"/>
                          <a:pt x="88" y="12"/>
                        </a:cubicBezTo>
                        <a:cubicBezTo>
                          <a:pt x="89" y="10"/>
                          <a:pt x="88" y="8"/>
                          <a:pt x="86" y="7"/>
                        </a:cubicBezTo>
                        <a:cubicBezTo>
                          <a:pt x="83" y="6"/>
                          <a:pt x="81" y="4"/>
                          <a:pt x="79" y="3"/>
                        </a:cubicBezTo>
                        <a:cubicBezTo>
                          <a:pt x="76" y="2"/>
                          <a:pt x="74" y="2"/>
                          <a:pt x="71" y="1"/>
                        </a:cubicBezTo>
                        <a:cubicBezTo>
                          <a:pt x="69" y="0"/>
                          <a:pt x="67" y="1"/>
                          <a:pt x="66" y="3"/>
                        </a:cubicBezTo>
                        <a:cubicBezTo>
                          <a:pt x="60" y="13"/>
                          <a:pt x="60" y="13"/>
                          <a:pt x="60" y="13"/>
                        </a:cubicBezTo>
                        <a:cubicBezTo>
                          <a:pt x="58" y="13"/>
                          <a:pt x="55" y="13"/>
                          <a:pt x="53" y="13"/>
                        </a:cubicBezTo>
                        <a:cubicBezTo>
                          <a:pt x="47" y="3"/>
                          <a:pt x="47" y="3"/>
                          <a:pt x="47" y="3"/>
                        </a:cubicBezTo>
                        <a:cubicBezTo>
                          <a:pt x="46" y="1"/>
                          <a:pt x="44" y="0"/>
                          <a:pt x="42" y="1"/>
                        </a:cubicBezTo>
                        <a:cubicBezTo>
                          <a:pt x="39" y="2"/>
                          <a:pt x="37" y="2"/>
                          <a:pt x="35" y="3"/>
                        </a:cubicBezTo>
                        <a:cubicBezTo>
                          <a:pt x="34" y="4"/>
                          <a:pt x="34" y="4"/>
                          <a:pt x="34" y="4"/>
                        </a:cubicBezTo>
                        <a:cubicBezTo>
                          <a:pt x="31" y="5"/>
                          <a:pt x="29" y="6"/>
                          <a:pt x="27" y="7"/>
                        </a:cubicBezTo>
                        <a:cubicBezTo>
                          <a:pt x="25" y="8"/>
                          <a:pt x="24" y="10"/>
                          <a:pt x="25" y="13"/>
                        </a:cubicBezTo>
                        <a:cubicBezTo>
                          <a:pt x="28" y="24"/>
                          <a:pt x="28" y="24"/>
                          <a:pt x="28" y="24"/>
                        </a:cubicBezTo>
                        <a:cubicBezTo>
                          <a:pt x="26" y="25"/>
                          <a:pt x="24" y="27"/>
                          <a:pt x="23" y="29"/>
                        </a:cubicBezTo>
                        <a:cubicBezTo>
                          <a:pt x="12" y="26"/>
                          <a:pt x="12" y="26"/>
                          <a:pt x="12" y="26"/>
                        </a:cubicBezTo>
                        <a:cubicBezTo>
                          <a:pt x="10" y="25"/>
                          <a:pt x="8" y="26"/>
                          <a:pt x="7" y="28"/>
                        </a:cubicBezTo>
                        <a:cubicBezTo>
                          <a:pt x="5" y="30"/>
                          <a:pt x="4" y="32"/>
                          <a:pt x="3" y="34"/>
                        </a:cubicBezTo>
                        <a:cubicBezTo>
                          <a:pt x="3" y="36"/>
                          <a:pt x="3" y="36"/>
                          <a:pt x="3" y="36"/>
                        </a:cubicBezTo>
                        <a:cubicBezTo>
                          <a:pt x="2" y="38"/>
                          <a:pt x="1" y="40"/>
                          <a:pt x="1" y="43"/>
                        </a:cubicBezTo>
                        <a:cubicBezTo>
                          <a:pt x="0" y="45"/>
                          <a:pt x="1" y="47"/>
                          <a:pt x="3" y="48"/>
                        </a:cubicBezTo>
                        <a:cubicBezTo>
                          <a:pt x="13" y="54"/>
                          <a:pt x="13" y="54"/>
                          <a:pt x="13" y="54"/>
                        </a:cubicBezTo>
                        <a:cubicBezTo>
                          <a:pt x="12" y="56"/>
                          <a:pt x="12" y="58"/>
                          <a:pt x="13" y="61"/>
                        </a:cubicBezTo>
                        <a:cubicBezTo>
                          <a:pt x="3" y="66"/>
                          <a:pt x="3" y="66"/>
                          <a:pt x="3" y="66"/>
                        </a:cubicBezTo>
                        <a:cubicBezTo>
                          <a:pt x="1" y="68"/>
                          <a:pt x="0" y="70"/>
                          <a:pt x="1" y="72"/>
                        </a:cubicBezTo>
                        <a:cubicBezTo>
                          <a:pt x="1" y="74"/>
                          <a:pt x="2" y="77"/>
                          <a:pt x="3" y="79"/>
                        </a:cubicBezTo>
                        <a:cubicBezTo>
                          <a:pt x="3" y="80"/>
                          <a:pt x="3" y="80"/>
                          <a:pt x="3" y="80"/>
                        </a:cubicBezTo>
                        <a:cubicBezTo>
                          <a:pt x="4" y="82"/>
                          <a:pt x="6" y="84"/>
                          <a:pt x="7" y="87"/>
                        </a:cubicBezTo>
                        <a:cubicBezTo>
                          <a:pt x="8" y="88"/>
                          <a:pt x="10" y="89"/>
                          <a:pt x="12" y="89"/>
                        </a:cubicBezTo>
                        <a:cubicBezTo>
                          <a:pt x="23" y="86"/>
                          <a:pt x="23" y="86"/>
                          <a:pt x="23" y="86"/>
                        </a:cubicBezTo>
                        <a:cubicBezTo>
                          <a:pt x="25" y="88"/>
                          <a:pt x="26" y="89"/>
                          <a:pt x="28" y="91"/>
                        </a:cubicBezTo>
                        <a:cubicBezTo>
                          <a:pt x="25" y="102"/>
                          <a:pt x="25" y="102"/>
                          <a:pt x="25" y="102"/>
                        </a:cubicBezTo>
                        <a:cubicBezTo>
                          <a:pt x="25" y="104"/>
                          <a:pt x="26" y="106"/>
                          <a:pt x="28" y="107"/>
                        </a:cubicBezTo>
                        <a:cubicBezTo>
                          <a:pt x="30" y="108"/>
                          <a:pt x="32" y="110"/>
                          <a:pt x="35" y="111"/>
                        </a:cubicBezTo>
                        <a:cubicBezTo>
                          <a:pt x="37" y="112"/>
                          <a:pt x="40" y="112"/>
                          <a:pt x="42" y="113"/>
                        </a:cubicBezTo>
                        <a:cubicBezTo>
                          <a:pt x="43" y="113"/>
                          <a:pt x="43" y="113"/>
                          <a:pt x="44" y="113"/>
                        </a:cubicBezTo>
                        <a:cubicBezTo>
                          <a:pt x="45" y="113"/>
                          <a:pt x="47" y="112"/>
                          <a:pt x="48" y="111"/>
                        </a:cubicBezTo>
                        <a:cubicBezTo>
                          <a:pt x="53" y="101"/>
                          <a:pt x="53" y="101"/>
                          <a:pt x="53" y="101"/>
                        </a:cubicBezTo>
                        <a:cubicBezTo>
                          <a:pt x="56" y="101"/>
                          <a:pt x="58" y="101"/>
                          <a:pt x="60" y="101"/>
                        </a:cubicBezTo>
                        <a:cubicBezTo>
                          <a:pt x="66" y="111"/>
                          <a:pt x="66" y="111"/>
                          <a:pt x="66" y="111"/>
                        </a:cubicBezTo>
                        <a:cubicBezTo>
                          <a:pt x="67" y="113"/>
                          <a:pt x="69" y="114"/>
                          <a:pt x="71" y="113"/>
                        </a:cubicBezTo>
                        <a:cubicBezTo>
                          <a:pt x="77" y="112"/>
                          <a:pt x="82" y="110"/>
                          <a:pt x="86" y="107"/>
                        </a:cubicBezTo>
                        <a:cubicBezTo>
                          <a:pt x="88" y="106"/>
                          <a:pt x="89" y="104"/>
                          <a:pt x="88" y="101"/>
                        </a:cubicBezTo>
                        <a:cubicBezTo>
                          <a:pt x="85" y="90"/>
                          <a:pt x="85" y="90"/>
                          <a:pt x="85" y="90"/>
                        </a:cubicBezTo>
                        <a:cubicBezTo>
                          <a:pt x="87" y="89"/>
                          <a:pt x="89" y="87"/>
                          <a:pt x="90" y="85"/>
                        </a:cubicBezTo>
                        <a:cubicBezTo>
                          <a:pt x="101" y="88"/>
                          <a:pt x="101" y="88"/>
                          <a:pt x="101" y="88"/>
                        </a:cubicBezTo>
                        <a:cubicBezTo>
                          <a:pt x="103" y="89"/>
                          <a:pt x="106" y="88"/>
                          <a:pt x="107" y="86"/>
                        </a:cubicBezTo>
                        <a:cubicBezTo>
                          <a:pt x="108" y="84"/>
                          <a:pt x="109" y="81"/>
                          <a:pt x="110" y="79"/>
                        </a:cubicBezTo>
                        <a:cubicBezTo>
                          <a:pt x="111" y="77"/>
                          <a:pt x="112" y="74"/>
                          <a:pt x="113" y="71"/>
                        </a:cubicBezTo>
                        <a:cubicBezTo>
                          <a:pt x="113" y="69"/>
                          <a:pt x="112" y="67"/>
                          <a:pt x="110" y="66"/>
                        </a:cubicBezTo>
                        <a:close/>
                        <a:moveTo>
                          <a:pt x="101" y="75"/>
                        </a:moveTo>
                        <a:cubicBezTo>
                          <a:pt x="101" y="76"/>
                          <a:pt x="101" y="77"/>
                          <a:pt x="100" y="78"/>
                        </a:cubicBezTo>
                        <a:cubicBezTo>
                          <a:pt x="90" y="75"/>
                          <a:pt x="90" y="75"/>
                          <a:pt x="90" y="75"/>
                        </a:cubicBezTo>
                        <a:cubicBezTo>
                          <a:pt x="88" y="75"/>
                          <a:pt x="86" y="76"/>
                          <a:pt x="85" y="77"/>
                        </a:cubicBezTo>
                        <a:cubicBezTo>
                          <a:pt x="83" y="80"/>
                          <a:pt x="80" y="83"/>
                          <a:pt x="77" y="85"/>
                        </a:cubicBezTo>
                        <a:cubicBezTo>
                          <a:pt x="75" y="86"/>
                          <a:pt x="75" y="88"/>
                          <a:pt x="75" y="90"/>
                        </a:cubicBezTo>
                        <a:cubicBezTo>
                          <a:pt x="78" y="100"/>
                          <a:pt x="78" y="100"/>
                          <a:pt x="78" y="100"/>
                        </a:cubicBezTo>
                        <a:cubicBezTo>
                          <a:pt x="76" y="101"/>
                          <a:pt x="74" y="102"/>
                          <a:pt x="72" y="103"/>
                        </a:cubicBezTo>
                        <a:cubicBezTo>
                          <a:pt x="67" y="93"/>
                          <a:pt x="67" y="93"/>
                          <a:pt x="67" y="93"/>
                        </a:cubicBezTo>
                        <a:cubicBezTo>
                          <a:pt x="66" y="92"/>
                          <a:pt x="64" y="91"/>
                          <a:pt x="62" y="91"/>
                        </a:cubicBezTo>
                        <a:cubicBezTo>
                          <a:pt x="59" y="92"/>
                          <a:pt x="55" y="92"/>
                          <a:pt x="51" y="91"/>
                        </a:cubicBezTo>
                        <a:cubicBezTo>
                          <a:pt x="49" y="91"/>
                          <a:pt x="48" y="92"/>
                          <a:pt x="47" y="93"/>
                        </a:cubicBezTo>
                        <a:cubicBezTo>
                          <a:pt x="41" y="103"/>
                          <a:pt x="41" y="103"/>
                          <a:pt x="41" y="103"/>
                        </a:cubicBezTo>
                        <a:cubicBezTo>
                          <a:pt x="40" y="102"/>
                          <a:pt x="39" y="102"/>
                          <a:pt x="38" y="102"/>
                        </a:cubicBezTo>
                        <a:cubicBezTo>
                          <a:pt x="37" y="101"/>
                          <a:pt x="36" y="101"/>
                          <a:pt x="36" y="100"/>
                        </a:cubicBezTo>
                        <a:cubicBezTo>
                          <a:pt x="38" y="90"/>
                          <a:pt x="38" y="90"/>
                          <a:pt x="38" y="90"/>
                        </a:cubicBezTo>
                        <a:cubicBezTo>
                          <a:pt x="39" y="88"/>
                          <a:pt x="38" y="86"/>
                          <a:pt x="36" y="85"/>
                        </a:cubicBezTo>
                        <a:cubicBezTo>
                          <a:pt x="34" y="83"/>
                          <a:pt x="31" y="80"/>
                          <a:pt x="29" y="77"/>
                        </a:cubicBezTo>
                        <a:cubicBezTo>
                          <a:pt x="28" y="76"/>
                          <a:pt x="26" y="75"/>
                          <a:pt x="24" y="76"/>
                        </a:cubicBezTo>
                        <a:cubicBezTo>
                          <a:pt x="13" y="78"/>
                          <a:pt x="13" y="78"/>
                          <a:pt x="13" y="78"/>
                        </a:cubicBezTo>
                        <a:cubicBezTo>
                          <a:pt x="13" y="78"/>
                          <a:pt x="13" y="77"/>
                          <a:pt x="12" y="76"/>
                        </a:cubicBezTo>
                        <a:cubicBezTo>
                          <a:pt x="12" y="75"/>
                          <a:pt x="12" y="75"/>
                          <a:pt x="12" y="75"/>
                        </a:cubicBezTo>
                        <a:cubicBezTo>
                          <a:pt x="12" y="74"/>
                          <a:pt x="11" y="74"/>
                          <a:pt x="11" y="73"/>
                        </a:cubicBezTo>
                        <a:cubicBezTo>
                          <a:pt x="20" y="67"/>
                          <a:pt x="20" y="67"/>
                          <a:pt x="20" y="67"/>
                        </a:cubicBezTo>
                        <a:cubicBezTo>
                          <a:pt x="22" y="66"/>
                          <a:pt x="23" y="64"/>
                          <a:pt x="23" y="63"/>
                        </a:cubicBezTo>
                        <a:cubicBezTo>
                          <a:pt x="22" y="59"/>
                          <a:pt x="22" y="55"/>
                          <a:pt x="23" y="52"/>
                        </a:cubicBezTo>
                        <a:cubicBezTo>
                          <a:pt x="23" y="50"/>
                          <a:pt x="22" y="48"/>
                          <a:pt x="20" y="47"/>
                        </a:cubicBezTo>
                        <a:cubicBezTo>
                          <a:pt x="11" y="42"/>
                          <a:pt x="11" y="42"/>
                          <a:pt x="11" y="42"/>
                        </a:cubicBezTo>
                        <a:cubicBezTo>
                          <a:pt x="11" y="41"/>
                          <a:pt x="11" y="40"/>
                          <a:pt x="12" y="39"/>
                        </a:cubicBezTo>
                        <a:cubicBezTo>
                          <a:pt x="12" y="38"/>
                          <a:pt x="12" y="38"/>
                          <a:pt x="12" y="38"/>
                        </a:cubicBezTo>
                        <a:cubicBezTo>
                          <a:pt x="13" y="37"/>
                          <a:pt x="13" y="37"/>
                          <a:pt x="13" y="36"/>
                        </a:cubicBezTo>
                        <a:cubicBezTo>
                          <a:pt x="24" y="39"/>
                          <a:pt x="24" y="39"/>
                          <a:pt x="24" y="39"/>
                        </a:cubicBezTo>
                        <a:cubicBezTo>
                          <a:pt x="25" y="39"/>
                          <a:pt x="27" y="38"/>
                          <a:pt x="29" y="37"/>
                        </a:cubicBezTo>
                        <a:cubicBezTo>
                          <a:pt x="31" y="34"/>
                          <a:pt x="33" y="31"/>
                          <a:pt x="36" y="29"/>
                        </a:cubicBezTo>
                        <a:cubicBezTo>
                          <a:pt x="38" y="28"/>
                          <a:pt x="39" y="26"/>
                          <a:pt x="38" y="24"/>
                        </a:cubicBezTo>
                        <a:cubicBezTo>
                          <a:pt x="35" y="14"/>
                          <a:pt x="35" y="14"/>
                          <a:pt x="35" y="14"/>
                        </a:cubicBezTo>
                        <a:cubicBezTo>
                          <a:pt x="36" y="13"/>
                          <a:pt x="37" y="13"/>
                          <a:pt x="37" y="13"/>
                        </a:cubicBezTo>
                        <a:cubicBezTo>
                          <a:pt x="38" y="12"/>
                          <a:pt x="38" y="12"/>
                          <a:pt x="38" y="12"/>
                        </a:cubicBezTo>
                        <a:cubicBezTo>
                          <a:pt x="39" y="12"/>
                          <a:pt x="40" y="12"/>
                          <a:pt x="41" y="11"/>
                        </a:cubicBezTo>
                        <a:cubicBezTo>
                          <a:pt x="46" y="21"/>
                          <a:pt x="46" y="21"/>
                          <a:pt x="46" y="21"/>
                        </a:cubicBezTo>
                        <a:cubicBezTo>
                          <a:pt x="47" y="22"/>
                          <a:pt x="49" y="23"/>
                          <a:pt x="51" y="23"/>
                        </a:cubicBezTo>
                        <a:cubicBezTo>
                          <a:pt x="55" y="22"/>
                          <a:pt x="58" y="22"/>
                          <a:pt x="62" y="23"/>
                        </a:cubicBezTo>
                        <a:cubicBezTo>
                          <a:pt x="64" y="23"/>
                          <a:pt x="66" y="22"/>
                          <a:pt x="67" y="21"/>
                        </a:cubicBezTo>
                        <a:cubicBezTo>
                          <a:pt x="72" y="11"/>
                          <a:pt x="72" y="11"/>
                          <a:pt x="72" y="11"/>
                        </a:cubicBezTo>
                        <a:cubicBezTo>
                          <a:pt x="73" y="12"/>
                          <a:pt x="74" y="12"/>
                          <a:pt x="75" y="12"/>
                        </a:cubicBezTo>
                        <a:cubicBezTo>
                          <a:pt x="76" y="13"/>
                          <a:pt x="77" y="13"/>
                          <a:pt x="78" y="14"/>
                        </a:cubicBezTo>
                        <a:cubicBezTo>
                          <a:pt x="75" y="24"/>
                          <a:pt x="75" y="24"/>
                          <a:pt x="75" y="24"/>
                        </a:cubicBezTo>
                        <a:cubicBezTo>
                          <a:pt x="75" y="26"/>
                          <a:pt x="75" y="28"/>
                          <a:pt x="77" y="29"/>
                        </a:cubicBezTo>
                        <a:cubicBezTo>
                          <a:pt x="80" y="31"/>
                          <a:pt x="82" y="34"/>
                          <a:pt x="84" y="37"/>
                        </a:cubicBezTo>
                        <a:cubicBezTo>
                          <a:pt x="86" y="38"/>
                          <a:pt x="88" y="39"/>
                          <a:pt x="90" y="38"/>
                        </a:cubicBezTo>
                        <a:cubicBezTo>
                          <a:pt x="100" y="36"/>
                          <a:pt x="100" y="36"/>
                          <a:pt x="100" y="36"/>
                        </a:cubicBezTo>
                        <a:cubicBezTo>
                          <a:pt x="101" y="37"/>
                          <a:pt x="102" y="39"/>
                          <a:pt x="102" y="41"/>
                        </a:cubicBezTo>
                        <a:cubicBezTo>
                          <a:pt x="93" y="47"/>
                          <a:pt x="93" y="47"/>
                          <a:pt x="93" y="47"/>
                        </a:cubicBezTo>
                        <a:cubicBezTo>
                          <a:pt x="91" y="48"/>
                          <a:pt x="90" y="50"/>
                          <a:pt x="91" y="52"/>
                        </a:cubicBezTo>
                        <a:cubicBezTo>
                          <a:pt x="91" y="55"/>
                          <a:pt x="91" y="59"/>
                          <a:pt x="91" y="62"/>
                        </a:cubicBezTo>
                        <a:cubicBezTo>
                          <a:pt x="90" y="64"/>
                          <a:pt x="91" y="66"/>
                          <a:pt x="93" y="67"/>
                        </a:cubicBezTo>
                        <a:cubicBezTo>
                          <a:pt x="102" y="72"/>
                          <a:pt x="102" y="72"/>
                          <a:pt x="102" y="72"/>
                        </a:cubicBezTo>
                        <a:cubicBezTo>
                          <a:pt x="102" y="73"/>
                          <a:pt x="102" y="74"/>
                          <a:pt x="101" y="75"/>
                        </a:cubicBezTo>
                        <a:close/>
                      </a:path>
                    </a:pathLst>
                  </a:custGeom>
                  <a:grpFill/>
                  <a:ln w="6350">
                    <a:solidFill>
                      <a:schemeClr val="bg1"/>
                    </a:solidFill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80683" tIns="40341" rIns="80683" bIns="40341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</p:grpSp>
            <p:grpSp>
              <p:nvGrpSpPr>
                <p:cNvPr id="126" name="Group 125">
                  <a:extLst>
                    <a:ext uri="{FF2B5EF4-FFF2-40B4-BE49-F238E27FC236}">
                      <a16:creationId xmlns:a16="http://schemas.microsoft.com/office/drawing/2014/main" id="{219EAE3A-0C86-4A78-89AA-3BC7CBBB414A}"/>
                    </a:ext>
                  </a:extLst>
                </p:cNvPr>
                <p:cNvGrpSpPr/>
                <p:nvPr/>
              </p:nvGrpSpPr>
              <p:grpSpPr>
                <a:xfrm>
                  <a:off x="494225" y="281569"/>
                  <a:ext cx="504335" cy="501234"/>
                  <a:chOff x="-3965076" y="-1147738"/>
                  <a:chExt cx="515937" cy="512763"/>
                </a:xfrm>
                <a:grpFill/>
              </p:grpSpPr>
              <p:sp>
                <p:nvSpPr>
                  <p:cNvPr id="131" name="Freeform 170">
                    <a:extLst>
                      <a:ext uri="{FF2B5EF4-FFF2-40B4-BE49-F238E27FC236}">
                        <a16:creationId xmlns:a16="http://schemas.microsoft.com/office/drawing/2014/main" id="{3BF6D2F8-A253-4485-91B6-D3B9A8465A6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3965076" y="-1147738"/>
                    <a:ext cx="515937" cy="512763"/>
                  </a:xfrm>
                  <a:custGeom>
                    <a:avLst/>
                    <a:gdLst>
                      <a:gd name="T0" fmla="*/ 231 w 238"/>
                      <a:gd name="T1" fmla="*/ 208 h 237"/>
                      <a:gd name="T2" fmla="*/ 169 w 238"/>
                      <a:gd name="T3" fmla="*/ 146 h 237"/>
                      <a:gd name="T4" fmla="*/ 186 w 238"/>
                      <a:gd name="T5" fmla="*/ 93 h 237"/>
                      <a:gd name="T6" fmla="*/ 93 w 238"/>
                      <a:gd name="T7" fmla="*/ 0 h 237"/>
                      <a:gd name="T8" fmla="*/ 0 w 238"/>
                      <a:gd name="T9" fmla="*/ 93 h 237"/>
                      <a:gd name="T10" fmla="*/ 93 w 238"/>
                      <a:gd name="T11" fmla="*/ 186 h 237"/>
                      <a:gd name="T12" fmla="*/ 146 w 238"/>
                      <a:gd name="T13" fmla="*/ 170 h 237"/>
                      <a:gd name="T14" fmla="*/ 208 w 238"/>
                      <a:gd name="T15" fmla="*/ 232 h 237"/>
                      <a:gd name="T16" fmla="*/ 220 w 238"/>
                      <a:gd name="T17" fmla="*/ 237 h 237"/>
                      <a:gd name="T18" fmla="*/ 231 w 238"/>
                      <a:gd name="T19" fmla="*/ 232 h 237"/>
                      <a:gd name="T20" fmla="*/ 231 w 238"/>
                      <a:gd name="T21" fmla="*/ 208 h 237"/>
                      <a:gd name="T22" fmla="*/ 93 w 238"/>
                      <a:gd name="T23" fmla="*/ 177 h 237"/>
                      <a:gd name="T24" fmla="*/ 9 w 238"/>
                      <a:gd name="T25" fmla="*/ 93 h 237"/>
                      <a:gd name="T26" fmla="*/ 93 w 238"/>
                      <a:gd name="T27" fmla="*/ 10 h 237"/>
                      <a:gd name="T28" fmla="*/ 176 w 238"/>
                      <a:gd name="T29" fmla="*/ 93 h 237"/>
                      <a:gd name="T30" fmla="*/ 93 w 238"/>
                      <a:gd name="T31" fmla="*/ 177 h 237"/>
                      <a:gd name="T32" fmla="*/ 225 w 238"/>
                      <a:gd name="T33" fmla="*/ 225 h 237"/>
                      <a:gd name="T34" fmla="*/ 214 w 238"/>
                      <a:gd name="T35" fmla="*/ 225 h 237"/>
                      <a:gd name="T36" fmla="*/ 153 w 238"/>
                      <a:gd name="T37" fmla="*/ 164 h 237"/>
                      <a:gd name="T38" fmla="*/ 164 w 238"/>
                      <a:gd name="T39" fmla="*/ 154 h 237"/>
                      <a:gd name="T40" fmla="*/ 225 w 238"/>
                      <a:gd name="T41" fmla="*/ 215 h 237"/>
                      <a:gd name="T42" fmla="*/ 225 w 238"/>
                      <a:gd name="T43" fmla="*/ 225 h 2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238" h="237">
                        <a:moveTo>
                          <a:pt x="231" y="208"/>
                        </a:moveTo>
                        <a:cubicBezTo>
                          <a:pt x="169" y="146"/>
                          <a:pt x="169" y="146"/>
                          <a:pt x="169" y="146"/>
                        </a:cubicBezTo>
                        <a:cubicBezTo>
                          <a:pt x="180" y="131"/>
                          <a:pt x="186" y="113"/>
                          <a:pt x="186" y="93"/>
                        </a:cubicBezTo>
                        <a:cubicBezTo>
                          <a:pt x="186" y="42"/>
                          <a:pt x="144" y="0"/>
                          <a:pt x="93" y="0"/>
                        </a:cubicBezTo>
                        <a:cubicBezTo>
                          <a:pt x="41" y="0"/>
                          <a:pt x="0" y="42"/>
                          <a:pt x="0" y="93"/>
                        </a:cubicBezTo>
                        <a:cubicBezTo>
                          <a:pt x="0" y="145"/>
                          <a:pt x="41" y="186"/>
                          <a:pt x="93" y="186"/>
                        </a:cubicBezTo>
                        <a:cubicBezTo>
                          <a:pt x="112" y="186"/>
                          <a:pt x="131" y="180"/>
                          <a:pt x="146" y="170"/>
                        </a:cubicBezTo>
                        <a:cubicBezTo>
                          <a:pt x="208" y="232"/>
                          <a:pt x="208" y="232"/>
                          <a:pt x="208" y="232"/>
                        </a:cubicBezTo>
                        <a:cubicBezTo>
                          <a:pt x="211" y="235"/>
                          <a:pt x="215" y="237"/>
                          <a:pt x="220" y="237"/>
                        </a:cubicBezTo>
                        <a:cubicBezTo>
                          <a:pt x="224" y="237"/>
                          <a:pt x="228" y="235"/>
                          <a:pt x="231" y="232"/>
                        </a:cubicBezTo>
                        <a:cubicBezTo>
                          <a:pt x="238" y="226"/>
                          <a:pt x="238" y="215"/>
                          <a:pt x="231" y="208"/>
                        </a:cubicBezTo>
                        <a:close/>
                        <a:moveTo>
                          <a:pt x="93" y="177"/>
                        </a:moveTo>
                        <a:cubicBezTo>
                          <a:pt x="47" y="177"/>
                          <a:pt x="9" y="139"/>
                          <a:pt x="9" y="93"/>
                        </a:cubicBezTo>
                        <a:cubicBezTo>
                          <a:pt x="9" y="47"/>
                          <a:pt x="47" y="10"/>
                          <a:pt x="93" y="10"/>
                        </a:cubicBezTo>
                        <a:cubicBezTo>
                          <a:pt x="139" y="10"/>
                          <a:pt x="176" y="47"/>
                          <a:pt x="176" y="93"/>
                        </a:cubicBezTo>
                        <a:cubicBezTo>
                          <a:pt x="176" y="139"/>
                          <a:pt x="139" y="177"/>
                          <a:pt x="93" y="177"/>
                        </a:cubicBezTo>
                        <a:close/>
                        <a:moveTo>
                          <a:pt x="225" y="225"/>
                        </a:moveTo>
                        <a:cubicBezTo>
                          <a:pt x="222" y="228"/>
                          <a:pt x="217" y="228"/>
                          <a:pt x="214" y="225"/>
                        </a:cubicBezTo>
                        <a:cubicBezTo>
                          <a:pt x="153" y="164"/>
                          <a:pt x="153" y="164"/>
                          <a:pt x="153" y="164"/>
                        </a:cubicBezTo>
                        <a:cubicBezTo>
                          <a:pt x="157" y="161"/>
                          <a:pt x="160" y="157"/>
                          <a:pt x="164" y="154"/>
                        </a:cubicBezTo>
                        <a:cubicBezTo>
                          <a:pt x="225" y="215"/>
                          <a:pt x="225" y="215"/>
                          <a:pt x="225" y="215"/>
                        </a:cubicBezTo>
                        <a:cubicBezTo>
                          <a:pt x="228" y="218"/>
                          <a:pt x="228" y="222"/>
                          <a:pt x="225" y="225"/>
                        </a:cubicBezTo>
                        <a:close/>
                      </a:path>
                    </a:pathLst>
                  </a:custGeom>
                  <a:grpFill/>
                  <a:ln w="6350">
                    <a:solidFill>
                      <a:schemeClr val="bg1"/>
                    </a:solidFill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80683" tIns="40341" rIns="80683" bIns="40341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132" name="Freeform 171">
                    <a:extLst>
                      <a:ext uri="{FF2B5EF4-FFF2-40B4-BE49-F238E27FC236}">
                        <a16:creationId xmlns:a16="http://schemas.microsoft.com/office/drawing/2014/main" id="{0597D023-B750-45EA-B08E-A8DAAE3A274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3906340" y="-1090587"/>
                    <a:ext cx="165100" cy="165100"/>
                  </a:xfrm>
                  <a:custGeom>
                    <a:avLst/>
                    <a:gdLst>
                      <a:gd name="T0" fmla="*/ 72 w 76"/>
                      <a:gd name="T1" fmla="*/ 1 h 76"/>
                      <a:gd name="T2" fmla="*/ 21 w 76"/>
                      <a:gd name="T3" fmla="*/ 21 h 76"/>
                      <a:gd name="T4" fmla="*/ 1 w 76"/>
                      <a:gd name="T5" fmla="*/ 72 h 76"/>
                      <a:gd name="T6" fmla="*/ 6 w 76"/>
                      <a:gd name="T7" fmla="*/ 76 h 76"/>
                      <a:gd name="T8" fmla="*/ 6 w 76"/>
                      <a:gd name="T9" fmla="*/ 76 h 76"/>
                      <a:gd name="T10" fmla="*/ 11 w 76"/>
                      <a:gd name="T11" fmla="*/ 71 h 76"/>
                      <a:gd name="T12" fmla="*/ 28 w 76"/>
                      <a:gd name="T13" fmla="*/ 28 h 76"/>
                      <a:gd name="T14" fmla="*/ 71 w 76"/>
                      <a:gd name="T15" fmla="*/ 10 h 76"/>
                      <a:gd name="T16" fmla="*/ 76 w 76"/>
                      <a:gd name="T17" fmla="*/ 6 h 76"/>
                      <a:gd name="T18" fmla="*/ 72 w 76"/>
                      <a:gd name="T19" fmla="*/ 1 h 7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76" h="76">
                        <a:moveTo>
                          <a:pt x="72" y="1"/>
                        </a:moveTo>
                        <a:cubicBezTo>
                          <a:pt x="52" y="0"/>
                          <a:pt x="34" y="7"/>
                          <a:pt x="21" y="21"/>
                        </a:cubicBezTo>
                        <a:cubicBezTo>
                          <a:pt x="7" y="34"/>
                          <a:pt x="0" y="52"/>
                          <a:pt x="1" y="72"/>
                        </a:cubicBezTo>
                        <a:cubicBezTo>
                          <a:pt x="1" y="74"/>
                          <a:pt x="3" y="76"/>
                          <a:pt x="6" y="76"/>
                        </a:cubicBezTo>
                        <a:cubicBezTo>
                          <a:pt x="6" y="76"/>
                          <a:pt x="6" y="76"/>
                          <a:pt x="6" y="76"/>
                        </a:cubicBezTo>
                        <a:cubicBezTo>
                          <a:pt x="9" y="76"/>
                          <a:pt x="11" y="74"/>
                          <a:pt x="11" y="71"/>
                        </a:cubicBezTo>
                        <a:cubicBezTo>
                          <a:pt x="10" y="55"/>
                          <a:pt x="16" y="39"/>
                          <a:pt x="28" y="28"/>
                        </a:cubicBezTo>
                        <a:cubicBezTo>
                          <a:pt x="39" y="16"/>
                          <a:pt x="55" y="10"/>
                          <a:pt x="71" y="10"/>
                        </a:cubicBezTo>
                        <a:cubicBezTo>
                          <a:pt x="74" y="11"/>
                          <a:pt x="76" y="8"/>
                          <a:pt x="76" y="6"/>
                        </a:cubicBezTo>
                        <a:cubicBezTo>
                          <a:pt x="76" y="3"/>
                          <a:pt x="74" y="1"/>
                          <a:pt x="72" y="1"/>
                        </a:cubicBezTo>
                        <a:close/>
                      </a:path>
                    </a:pathLst>
                  </a:custGeom>
                  <a:grpFill/>
                  <a:ln w="6350">
                    <a:solidFill>
                      <a:schemeClr val="bg1"/>
                    </a:solidFill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80683" tIns="40341" rIns="80683" bIns="40341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</p:grpSp>
          </p:grpSp>
        </p:grp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00E53DE4-45E0-4FBE-BDE4-C6427110E2BB}"/>
                </a:ext>
              </a:extLst>
            </p:cNvPr>
            <p:cNvSpPr/>
            <p:nvPr/>
          </p:nvSpPr>
          <p:spPr bwMode="gray">
            <a:xfrm>
              <a:off x="61796" y="4159439"/>
              <a:ext cx="1603102" cy="39133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 lIns="66675" tIns="66675" rIns="66675" bIns="66675" rtlCol="0" anchor="ctr"/>
            <a:lstStyle/>
            <a:p>
              <a:pPr algn="ctr" defTabSz="685800">
                <a:lnSpc>
                  <a:spcPct val="106000"/>
                </a:lnSpc>
                <a:defRPr/>
              </a:pPr>
              <a:r>
                <a:rPr lang="en-US" sz="1400" b="1">
                  <a:solidFill>
                    <a:schemeClr val="accent5"/>
                  </a:solidFill>
                  <a:latin typeface="+mj-lt"/>
                  <a:ea typeface="Open Sans" panose="020B0606030504020204" pitchFamily="34" charset="0"/>
                  <a:cs typeface="Open Sans" panose="020B0606030504020204" pitchFamily="34" charset="0"/>
                  <a:sym typeface="Open Sans"/>
                </a:rPr>
                <a:t>VTT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8281E04-1DE7-4A92-8CC1-CB4DEA30418C}"/>
              </a:ext>
            </a:extLst>
          </p:cNvPr>
          <p:cNvGrpSpPr/>
          <p:nvPr/>
        </p:nvGrpSpPr>
        <p:grpSpPr>
          <a:xfrm>
            <a:off x="1574215" y="4309326"/>
            <a:ext cx="3891502" cy="1576037"/>
            <a:chOff x="1672650" y="4521800"/>
            <a:chExt cx="3557274" cy="145387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0DDAF71-14F3-42F2-9238-60006C9E59CF}"/>
                </a:ext>
              </a:extLst>
            </p:cNvPr>
            <p:cNvGrpSpPr/>
            <p:nvPr/>
          </p:nvGrpSpPr>
          <p:grpSpPr>
            <a:xfrm>
              <a:off x="1672650" y="4521800"/>
              <a:ext cx="3557274" cy="1277914"/>
              <a:chOff x="1441625" y="4520243"/>
              <a:chExt cx="3557274" cy="1277914"/>
            </a:xfrm>
          </p:grpSpPr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78D60983-7832-4B7D-B917-E2E224782C9C}"/>
                  </a:ext>
                </a:extLst>
              </p:cNvPr>
              <p:cNvSpPr txBox="1"/>
              <p:nvPr/>
            </p:nvSpPr>
            <p:spPr>
              <a:xfrm>
                <a:off x="1453300" y="4639712"/>
                <a:ext cx="3545599" cy="1076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100" dirty="0"/>
                  <a:t>VTT User Manual </a:t>
                </a:r>
              </a:p>
              <a:p>
                <a:pPr>
                  <a:lnSpc>
                    <a:spcPct val="150000"/>
                  </a:lnSpc>
                </a:pPr>
                <a:endParaRPr lang="en-US" sz="1100" u="sng" dirty="0"/>
              </a:p>
              <a:p>
                <a:pPr>
                  <a:lnSpc>
                    <a:spcPct val="150000"/>
                  </a:lnSpc>
                </a:pPr>
                <a:endParaRPr lang="en-US" sz="1100" dirty="0"/>
              </a:p>
              <a:p>
                <a:pPr>
                  <a:lnSpc>
                    <a:spcPct val="150000"/>
                  </a:lnSpc>
                </a:pPr>
                <a:endParaRPr lang="en-US" sz="1100" dirty="0"/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8BCF1F6A-DBE6-4789-AB41-56D85B16C86E}"/>
                  </a:ext>
                </a:extLst>
              </p:cNvPr>
              <p:cNvSpPr txBox="1"/>
              <p:nvPr/>
            </p:nvSpPr>
            <p:spPr>
              <a:xfrm>
                <a:off x="1441625" y="4520243"/>
                <a:ext cx="27446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>
                    <a:sym typeface="Wingdings" panose="05000000000000000000" pitchFamily="2" charset="2"/>
                  </a:rPr>
                  <a:t>Tools and Resources  User Manuals</a:t>
                </a:r>
                <a:endParaRPr lang="en-US" sz="1100" b="1"/>
              </a:p>
            </p:txBody>
          </p: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7189AB8A-D0FA-406B-B8EE-CC11471E21FA}"/>
                  </a:ext>
                </a:extLst>
              </p:cNvPr>
              <p:cNvSpPr txBox="1"/>
              <p:nvPr/>
            </p:nvSpPr>
            <p:spPr>
              <a:xfrm>
                <a:off x="1448239" y="4876337"/>
                <a:ext cx="3526928" cy="314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100" b="1">
                    <a:sym typeface="Wingdings" panose="05000000000000000000" pitchFamily="2" charset="2"/>
                  </a:rPr>
                  <a:t>Training Recordings  Systems and Applications</a:t>
                </a:r>
                <a:endParaRPr lang="en-US" sz="1100"/>
              </a:p>
            </p:txBody>
          </p:sp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D970E74B-9C46-401A-BF2D-0320C7E660A4}"/>
                  </a:ext>
                </a:extLst>
              </p:cNvPr>
              <p:cNvSpPr txBox="1"/>
              <p:nvPr/>
            </p:nvSpPr>
            <p:spPr>
              <a:xfrm>
                <a:off x="1454653" y="5076616"/>
                <a:ext cx="1540351" cy="475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100" dirty="0"/>
                  <a:t>VTT Training Recording</a:t>
                </a:r>
              </a:p>
              <a:p>
                <a:endParaRPr lang="en-US" sz="1100" dirty="0"/>
              </a:p>
            </p:txBody>
          </p: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2F2E9447-2BE5-42FB-8587-7B5DA241660A}"/>
                  </a:ext>
                </a:extLst>
              </p:cNvPr>
              <p:cNvSpPr txBox="1"/>
              <p:nvPr/>
            </p:nvSpPr>
            <p:spPr>
              <a:xfrm>
                <a:off x="1463710" y="5282631"/>
                <a:ext cx="1899879" cy="5155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100" b="1"/>
                  <a:t>Announcements </a:t>
                </a:r>
                <a:r>
                  <a:rPr lang="en-US" sz="1100" b="1">
                    <a:sym typeface="Wingdings" panose="05000000000000000000" pitchFamily="2" charset="2"/>
                  </a:rPr>
                  <a:t> QRCs</a:t>
                </a:r>
                <a:endParaRPr lang="en-US" sz="1100" b="1"/>
              </a:p>
              <a:p>
                <a:endParaRPr lang="en-US" sz="1100"/>
              </a:p>
            </p:txBody>
          </p:sp>
        </p:grp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B7CFF63C-8395-4A8F-8AD5-668FEAFB55A8}"/>
                </a:ext>
              </a:extLst>
            </p:cNvPr>
            <p:cNvSpPr txBox="1"/>
            <p:nvPr/>
          </p:nvSpPr>
          <p:spPr>
            <a:xfrm>
              <a:off x="1686373" y="5460147"/>
              <a:ext cx="1885453" cy="5155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100" dirty="0"/>
                <a:t>VTT Quick Reference Card</a:t>
              </a:r>
            </a:p>
            <a:p>
              <a:endParaRPr lang="en-US" sz="1100" dirty="0"/>
            </a:p>
          </p:txBody>
        </p:sp>
      </p:grpSp>
      <p:sp>
        <p:nvSpPr>
          <p:cNvPr id="100" name="Rectangle: Top Corners Rounded 99">
            <a:extLst>
              <a:ext uri="{FF2B5EF4-FFF2-40B4-BE49-F238E27FC236}">
                <a16:creationId xmlns:a16="http://schemas.microsoft.com/office/drawing/2014/main" id="{50A1ACAD-E2DE-46C6-8D89-111CCD6E0677}"/>
              </a:ext>
            </a:extLst>
          </p:cNvPr>
          <p:cNvSpPr/>
          <p:nvPr/>
        </p:nvSpPr>
        <p:spPr bwMode="gray">
          <a:xfrm rot="16200000" flipH="1" flipV="1">
            <a:off x="2097504" y="764610"/>
            <a:ext cx="1350257" cy="5528975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95000"/>
            </a:sysClr>
          </a:solidFill>
          <a:ln w="19050" algn="ctr">
            <a:noFill/>
            <a:miter lim="800000"/>
            <a:headEnd/>
            <a:tailEnd/>
          </a:ln>
        </p:spPr>
        <p:txBody>
          <a:bodyPr vert="vert270" wrap="square" lIns="68580" tIns="66675" rIns="68580" bIns="66675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/>
            <a:endParaRPr lang="en-US" sz="1100"/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935D7DC-723D-473B-A244-62C3C00F9C60}"/>
              </a:ext>
            </a:extLst>
          </p:cNvPr>
          <p:cNvGrpSpPr/>
          <p:nvPr/>
        </p:nvGrpSpPr>
        <p:grpSpPr>
          <a:xfrm>
            <a:off x="220379" y="2935030"/>
            <a:ext cx="1419464" cy="1156138"/>
            <a:chOff x="260241" y="2720721"/>
            <a:chExt cx="1603102" cy="1314939"/>
          </a:xfrm>
        </p:grpSpPr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927F5000-35E7-4E93-8EDA-F8387CCBD099}"/>
                </a:ext>
              </a:extLst>
            </p:cNvPr>
            <p:cNvGrpSpPr/>
            <p:nvPr/>
          </p:nvGrpSpPr>
          <p:grpSpPr>
            <a:xfrm>
              <a:off x="559169" y="3059346"/>
              <a:ext cx="954746" cy="976314"/>
              <a:chOff x="828322" y="2296663"/>
              <a:chExt cx="693049" cy="643344"/>
            </a:xfrm>
          </p:grpSpPr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id="{90AA7B89-23D5-429F-8038-D9BD0503EAF4}"/>
                  </a:ext>
                </a:extLst>
              </p:cNvPr>
              <p:cNvSpPr/>
              <p:nvPr/>
            </p:nvSpPr>
            <p:spPr>
              <a:xfrm>
                <a:off x="828322" y="2296663"/>
                <a:ext cx="693049" cy="643344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3D2CEF9E-9E15-4BE7-A632-0BE39521074A}"/>
                  </a:ext>
                </a:extLst>
              </p:cNvPr>
              <p:cNvGrpSpPr/>
              <p:nvPr/>
            </p:nvGrpSpPr>
            <p:grpSpPr>
              <a:xfrm>
                <a:off x="897957" y="2376238"/>
                <a:ext cx="543312" cy="487781"/>
                <a:chOff x="3828746" y="5399261"/>
                <a:chExt cx="500063" cy="495298"/>
              </a:xfrm>
              <a:solidFill>
                <a:schemeClr val="bg1"/>
              </a:solidFill>
            </p:grpSpPr>
            <p:sp>
              <p:nvSpPr>
                <p:cNvPr id="107" name="Freeform 498">
                  <a:extLst>
                    <a:ext uri="{FF2B5EF4-FFF2-40B4-BE49-F238E27FC236}">
                      <a16:creationId xmlns:a16="http://schemas.microsoft.com/office/drawing/2014/main" id="{BF837FE4-F481-4829-ADE8-78ECB64126C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49400" y="5459589"/>
                  <a:ext cx="192088" cy="192088"/>
                </a:xfrm>
                <a:custGeom>
                  <a:avLst/>
                  <a:gdLst>
                    <a:gd name="T0" fmla="*/ 7 w 92"/>
                    <a:gd name="T1" fmla="*/ 92 h 92"/>
                    <a:gd name="T2" fmla="*/ 84 w 92"/>
                    <a:gd name="T3" fmla="*/ 92 h 92"/>
                    <a:gd name="T4" fmla="*/ 92 w 92"/>
                    <a:gd name="T5" fmla="*/ 84 h 92"/>
                    <a:gd name="T6" fmla="*/ 92 w 92"/>
                    <a:gd name="T7" fmla="*/ 74 h 92"/>
                    <a:gd name="T8" fmla="*/ 87 w 92"/>
                    <a:gd name="T9" fmla="*/ 67 h 92"/>
                    <a:gd name="T10" fmla="*/ 61 w 92"/>
                    <a:gd name="T11" fmla="*/ 54 h 92"/>
                    <a:gd name="T12" fmla="*/ 61 w 92"/>
                    <a:gd name="T13" fmla="*/ 53 h 92"/>
                    <a:gd name="T14" fmla="*/ 67 w 92"/>
                    <a:gd name="T15" fmla="*/ 43 h 92"/>
                    <a:gd name="T16" fmla="*/ 70 w 92"/>
                    <a:gd name="T17" fmla="*/ 34 h 92"/>
                    <a:gd name="T18" fmla="*/ 68 w 92"/>
                    <a:gd name="T19" fmla="*/ 29 h 92"/>
                    <a:gd name="T20" fmla="*/ 68 w 92"/>
                    <a:gd name="T21" fmla="*/ 21 h 92"/>
                    <a:gd name="T22" fmla="*/ 46 w 92"/>
                    <a:gd name="T23" fmla="*/ 0 h 92"/>
                    <a:gd name="T24" fmla="*/ 23 w 92"/>
                    <a:gd name="T25" fmla="*/ 21 h 92"/>
                    <a:gd name="T26" fmla="*/ 23 w 92"/>
                    <a:gd name="T27" fmla="*/ 29 h 92"/>
                    <a:gd name="T28" fmla="*/ 22 w 92"/>
                    <a:gd name="T29" fmla="*/ 34 h 92"/>
                    <a:gd name="T30" fmla="*/ 25 w 92"/>
                    <a:gd name="T31" fmla="*/ 43 h 92"/>
                    <a:gd name="T32" fmla="*/ 31 w 92"/>
                    <a:gd name="T33" fmla="*/ 53 h 92"/>
                    <a:gd name="T34" fmla="*/ 31 w 92"/>
                    <a:gd name="T35" fmla="*/ 54 h 92"/>
                    <a:gd name="T36" fmla="*/ 5 w 92"/>
                    <a:gd name="T37" fmla="*/ 67 h 92"/>
                    <a:gd name="T38" fmla="*/ 0 w 92"/>
                    <a:gd name="T39" fmla="*/ 74 h 92"/>
                    <a:gd name="T40" fmla="*/ 0 w 92"/>
                    <a:gd name="T41" fmla="*/ 84 h 92"/>
                    <a:gd name="T42" fmla="*/ 7 w 92"/>
                    <a:gd name="T43" fmla="*/ 92 h 92"/>
                    <a:gd name="T44" fmla="*/ 9 w 92"/>
                    <a:gd name="T45" fmla="*/ 75 h 92"/>
                    <a:gd name="T46" fmla="*/ 40 w 92"/>
                    <a:gd name="T47" fmla="*/ 57 h 92"/>
                    <a:gd name="T48" fmla="*/ 41 w 92"/>
                    <a:gd name="T49" fmla="*/ 56 h 92"/>
                    <a:gd name="T50" fmla="*/ 41 w 92"/>
                    <a:gd name="T51" fmla="*/ 51 h 92"/>
                    <a:gd name="T52" fmla="*/ 39 w 92"/>
                    <a:gd name="T53" fmla="*/ 48 h 92"/>
                    <a:gd name="T54" fmla="*/ 34 w 92"/>
                    <a:gd name="T55" fmla="*/ 39 h 92"/>
                    <a:gd name="T56" fmla="*/ 32 w 92"/>
                    <a:gd name="T57" fmla="*/ 36 h 92"/>
                    <a:gd name="T58" fmla="*/ 31 w 92"/>
                    <a:gd name="T59" fmla="*/ 34 h 92"/>
                    <a:gd name="T60" fmla="*/ 32 w 92"/>
                    <a:gd name="T61" fmla="*/ 33 h 92"/>
                    <a:gd name="T62" fmla="*/ 33 w 92"/>
                    <a:gd name="T63" fmla="*/ 30 h 92"/>
                    <a:gd name="T64" fmla="*/ 33 w 92"/>
                    <a:gd name="T65" fmla="*/ 21 h 92"/>
                    <a:gd name="T66" fmla="*/ 46 w 92"/>
                    <a:gd name="T67" fmla="*/ 9 h 92"/>
                    <a:gd name="T68" fmla="*/ 59 w 92"/>
                    <a:gd name="T69" fmla="*/ 21 h 92"/>
                    <a:gd name="T70" fmla="*/ 59 w 92"/>
                    <a:gd name="T71" fmla="*/ 30 h 92"/>
                    <a:gd name="T72" fmla="*/ 60 w 92"/>
                    <a:gd name="T73" fmla="*/ 33 h 92"/>
                    <a:gd name="T74" fmla="*/ 60 w 92"/>
                    <a:gd name="T75" fmla="*/ 34 h 92"/>
                    <a:gd name="T76" fmla="*/ 60 w 92"/>
                    <a:gd name="T77" fmla="*/ 36 h 92"/>
                    <a:gd name="T78" fmla="*/ 58 w 92"/>
                    <a:gd name="T79" fmla="*/ 39 h 92"/>
                    <a:gd name="T80" fmla="*/ 53 w 92"/>
                    <a:gd name="T81" fmla="*/ 48 h 92"/>
                    <a:gd name="T82" fmla="*/ 51 w 92"/>
                    <a:gd name="T83" fmla="*/ 51 h 92"/>
                    <a:gd name="T84" fmla="*/ 51 w 92"/>
                    <a:gd name="T85" fmla="*/ 56 h 92"/>
                    <a:gd name="T86" fmla="*/ 51 w 92"/>
                    <a:gd name="T87" fmla="*/ 57 h 92"/>
                    <a:gd name="T88" fmla="*/ 83 w 92"/>
                    <a:gd name="T89" fmla="*/ 75 h 92"/>
                    <a:gd name="T90" fmla="*/ 83 w 92"/>
                    <a:gd name="T91" fmla="*/ 82 h 92"/>
                    <a:gd name="T92" fmla="*/ 9 w 92"/>
                    <a:gd name="T93" fmla="*/ 82 h 92"/>
                    <a:gd name="T94" fmla="*/ 9 w 92"/>
                    <a:gd name="T95" fmla="*/ 75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92" h="92">
                      <a:moveTo>
                        <a:pt x="7" y="92"/>
                      </a:moveTo>
                      <a:cubicBezTo>
                        <a:pt x="84" y="92"/>
                        <a:pt x="84" y="92"/>
                        <a:pt x="84" y="92"/>
                      </a:cubicBezTo>
                      <a:cubicBezTo>
                        <a:pt x="89" y="92"/>
                        <a:pt x="92" y="89"/>
                        <a:pt x="92" y="84"/>
                      </a:cubicBezTo>
                      <a:cubicBezTo>
                        <a:pt x="92" y="74"/>
                        <a:pt x="92" y="74"/>
                        <a:pt x="92" y="74"/>
                      </a:cubicBezTo>
                      <a:cubicBezTo>
                        <a:pt x="92" y="71"/>
                        <a:pt x="90" y="68"/>
                        <a:pt x="87" y="67"/>
                      </a:cubicBezTo>
                      <a:cubicBezTo>
                        <a:pt x="68" y="59"/>
                        <a:pt x="62" y="55"/>
                        <a:pt x="61" y="54"/>
                      </a:cubicBezTo>
                      <a:cubicBezTo>
                        <a:pt x="61" y="53"/>
                        <a:pt x="61" y="53"/>
                        <a:pt x="61" y="53"/>
                      </a:cubicBezTo>
                      <a:cubicBezTo>
                        <a:pt x="63" y="50"/>
                        <a:pt x="65" y="47"/>
                        <a:pt x="67" y="43"/>
                      </a:cubicBezTo>
                      <a:cubicBezTo>
                        <a:pt x="69" y="41"/>
                        <a:pt x="70" y="38"/>
                        <a:pt x="70" y="34"/>
                      </a:cubicBezTo>
                      <a:cubicBezTo>
                        <a:pt x="70" y="32"/>
                        <a:pt x="69" y="30"/>
                        <a:pt x="68" y="29"/>
                      </a:cubicBezTo>
                      <a:cubicBezTo>
                        <a:pt x="68" y="21"/>
                        <a:pt x="68" y="21"/>
                        <a:pt x="68" y="21"/>
                      </a:cubicBezTo>
                      <a:cubicBezTo>
                        <a:pt x="68" y="8"/>
                        <a:pt x="60" y="0"/>
                        <a:pt x="46" y="0"/>
                      </a:cubicBezTo>
                      <a:cubicBezTo>
                        <a:pt x="32" y="0"/>
                        <a:pt x="23" y="8"/>
                        <a:pt x="23" y="21"/>
                      </a:cubicBezTo>
                      <a:cubicBezTo>
                        <a:pt x="23" y="29"/>
                        <a:pt x="23" y="29"/>
                        <a:pt x="23" y="29"/>
                      </a:cubicBezTo>
                      <a:cubicBezTo>
                        <a:pt x="22" y="30"/>
                        <a:pt x="22" y="32"/>
                        <a:pt x="22" y="34"/>
                      </a:cubicBezTo>
                      <a:cubicBezTo>
                        <a:pt x="22" y="38"/>
                        <a:pt x="23" y="41"/>
                        <a:pt x="25" y="43"/>
                      </a:cubicBezTo>
                      <a:cubicBezTo>
                        <a:pt x="27" y="47"/>
                        <a:pt x="29" y="50"/>
                        <a:pt x="31" y="53"/>
                      </a:cubicBezTo>
                      <a:cubicBezTo>
                        <a:pt x="31" y="54"/>
                        <a:pt x="31" y="54"/>
                        <a:pt x="31" y="54"/>
                      </a:cubicBezTo>
                      <a:cubicBezTo>
                        <a:pt x="29" y="55"/>
                        <a:pt x="24" y="59"/>
                        <a:pt x="5" y="67"/>
                      </a:cubicBezTo>
                      <a:cubicBezTo>
                        <a:pt x="2" y="68"/>
                        <a:pt x="0" y="71"/>
                        <a:pt x="0" y="74"/>
                      </a:cubicBezTo>
                      <a:cubicBezTo>
                        <a:pt x="0" y="84"/>
                        <a:pt x="0" y="84"/>
                        <a:pt x="0" y="84"/>
                      </a:cubicBezTo>
                      <a:cubicBezTo>
                        <a:pt x="0" y="89"/>
                        <a:pt x="3" y="92"/>
                        <a:pt x="7" y="92"/>
                      </a:cubicBezTo>
                      <a:close/>
                      <a:moveTo>
                        <a:pt x="9" y="75"/>
                      </a:moveTo>
                      <a:cubicBezTo>
                        <a:pt x="36" y="65"/>
                        <a:pt x="39" y="60"/>
                        <a:pt x="40" y="57"/>
                      </a:cubicBezTo>
                      <a:cubicBezTo>
                        <a:pt x="41" y="57"/>
                        <a:pt x="41" y="56"/>
                        <a:pt x="41" y="56"/>
                      </a:cubicBezTo>
                      <a:cubicBezTo>
                        <a:pt x="41" y="51"/>
                        <a:pt x="41" y="51"/>
                        <a:pt x="41" y="51"/>
                      </a:cubicBezTo>
                      <a:cubicBezTo>
                        <a:pt x="41" y="50"/>
                        <a:pt x="40" y="49"/>
                        <a:pt x="39" y="48"/>
                      </a:cubicBezTo>
                      <a:cubicBezTo>
                        <a:pt x="37" y="46"/>
                        <a:pt x="35" y="42"/>
                        <a:pt x="34" y="39"/>
                      </a:cubicBezTo>
                      <a:cubicBezTo>
                        <a:pt x="34" y="38"/>
                        <a:pt x="33" y="37"/>
                        <a:pt x="32" y="36"/>
                      </a:cubicBezTo>
                      <a:cubicBezTo>
                        <a:pt x="32" y="36"/>
                        <a:pt x="31" y="35"/>
                        <a:pt x="31" y="34"/>
                      </a:cubicBezTo>
                      <a:cubicBezTo>
                        <a:pt x="31" y="34"/>
                        <a:pt x="32" y="33"/>
                        <a:pt x="32" y="33"/>
                      </a:cubicBezTo>
                      <a:cubicBezTo>
                        <a:pt x="33" y="32"/>
                        <a:pt x="33" y="31"/>
                        <a:pt x="33" y="30"/>
                      </a:cubicBezTo>
                      <a:cubicBezTo>
                        <a:pt x="33" y="21"/>
                        <a:pt x="33" y="21"/>
                        <a:pt x="33" y="21"/>
                      </a:cubicBezTo>
                      <a:cubicBezTo>
                        <a:pt x="33" y="13"/>
                        <a:pt x="37" y="9"/>
                        <a:pt x="46" y="9"/>
                      </a:cubicBezTo>
                      <a:cubicBezTo>
                        <a:pt x="55" y="9"/>
                        <a:pt x="59" y="13"/>
                        <a:pt x="59" y="21"/>
                      </a:cubicBezTo>
                      <a:cubicBezTo>
                        <a:pt x="59" y="30"/>
                        <a:pt x="59" y="30"/>
                        <a:pt x="59" y="30"/>
                      </a:cubicBezTo>
                      <a:cubicBezTo>
                        <a:pt x="59" y="31"/>
                        <a:pt x="59" y="32"/>
                        <a:pt x="60" y="33"/>
                      </a:cubicBezTo>
                      <a:cubicBezTo>
                        <a:pt x="60" y="33"/>
                        <a:pt x="60" y="34"/>
                        <a:pt x="60" y="34"/>
                      </a:cubicBezTo>
                      <a:cubicBezTo>
                        <a:pt x="60" y="35"/>
                        <a:pt x="60" y="36"/>
                        <a:pt x="60" y="36"/>
                      </a:cubicBezTo>
                      <a:cubicBezTo>
                        <a:pt x="59" y="37"/>
                        <a:pt x="58" y="38"/>
                        <a:pt x="58" y="39"/>
                      </a:cubicBezTo>
                      <a:cubicBezTo>
                        <a:pt x="57" y="42"/>
                        <a:pt x="55" y="46"/>
                        <a:pt x="53" y="48"/>
                      </a:cubicBezTo>
                      <a:cubicBezTo>
                        <a:pt x="52" y="49"/>
                        <a:pt x="51" y="50"/>
                        <a:pt x="51" y="51"/>
                      </a:cubicBezTo>
                      <a:cubicBezTo>
                        <a:pt x="51" y="56"/>
                        <a:pt x="51" y="56"/>
                        <a:pt x="51" y="56"/>
                      </a:cubicBezTo>
                      <a:cubicBezTo>
                        <a:pt x="51" y="56"/>
                        <a:pt x="51" y="57"/>
                        <a:pt x="51" y="57"/>
                      </a:cubicBezTo>
                      <a:cubicBezTo>
                        <a:pt x="53" y="60"/>
                        <a:pt x="56" y="65"/>
                        <a:pt x="83" y="75"/>
                      </a:cubicBezTo>
                      <a:cubicBezTo>
                        <a:pt x="83" y="82"/>
                        <a:pt x="83" y="82"/>
                        <a:pt x="83" y="82"/>
                      </a:cubicBezTo>
                      <a:cubicBezTo>
                        <a:pt x="9" y="82"/>
                        <a:pt x="9" y="82"/>
                        <a:pt x="9" y="82"/>
                      </a:cubicBezTo>
                      <a:lnTo>
                        <a:pt x="9" y="7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0683" tIns="40341" rIns="80683" bIns="403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400"/>
                </a:p>
              </p:txBody>
            </p:sp>
            <p:sp>
              <p:nvSpPr>
                <p:cNvPr id="108" name="Freeform 499">
                  <a:extLst>
                    <a:ext uri="{FF2B5EF4-FFF2-40B4-BE49-F238E27FC236}">
                      <a16:creationId xmlns:a16="http://schemas.microsoft.com/office/drawing/2014/main" id="{BC5C732D-7162-4D40-94E3-5B2589D623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01797" y="5499277"/>
                  <a:ext cx="115888" cy="152400"/>
                </a:xfrm>
                <a:custGeom>
                  <a:avLst/>
                  <a:gdLst>
                    <a:gd name="T0" fmla="*/ 5 w 56"/>
                    <a:gd name="T1" fmla="*/ 40 h 73"/>
                    <a:gd name="T2" fmla="*/ 11 w 56"/>
                    <a:gd name="T3" fmla="*/ 41 h 73"/>
                    <a:gd name="T4" fmla="*/ 13 w 56"/>
                    <a:gd name="T5" fmla="*/ 35 h 73"/>
                    <a:gd name="T6" fmla="*/ 11 w 56"/>
                    <a:gd name="T7" fmla="*/ 31 h 73"/>
                    <a:gd name="T8" fmla="*/ 10 w 56"/>
                    <a:gd name="T9" fmla="*/ 28 h 73"/>
                    <a:gd name="T10" fmla="*/ 11 w 56"/>
                    <a:gd name="T11" fmla="*/ 24 h 73"/>
                    <a:gd name="T12" fmla="*/ 11 w 56"/>
                    <a:gd name="T13" fmla="*/ 17 h 73"/>
                    <a:gd name="T14" fmla="*/ 19 w 56"/>
                    <a:gd name="T15" fmla="*/ 10 h 73"/>
                    <a:gd name="T16" fmla="*/ 28 w 56"/>
                    <a:gd name="T17" fmla="*/ 17 h 73"/>
                    <a:gd name="T18" fmla="*/ 28 w 56"/>
                    <a:gd name="T19" fmla="*/ 24 h 73"/>
                    <a:gd name="T20" fmla="*/ 29 w 56"/>
                    <a:gd name="T21" fmla="*/ 28 h 73"/>
                    <a:gd name="T22" fmla="*/ 27 w 56"/>
                    <a:gd name="T23" fmla="*/ 31 h 73"/>
                    <a:gd name="T24" fmla="*/ 24 w 56"/>
                    <a:gd name="T25" fmla="*/ 37 h 73"/>
                    <a:gd name="T26" fmla="*/ 22 w 56"/>
                    <a:gd name="T27" fmla="*/ 41 h 73"/>
                    <a:gd name="T28" fmla="*/ 22 w 56"/>
                    <a:gd name="T29" fmla="*/ 44 h 73"/>
                    <a:gd name="T30" fmla="*/ 23 w 56"/>
                    <a:gd name="T31" fmla="*/ 45 h 73"/>
                    <a:gd name="T32" fmla="*/ 46 w 56"/>
                    <a:gd name="T33" fmla="*/ 60 h 73"/>
                    <a:gd name="T34" fmla="*/ 46 w 56"/>
                    <a:gd name="T35" fmla="*/ 63 h 73"/>
                    <a:gd name="T36" fmla="*/ 29 w 56"/>
                    <a:gd name="T37" fmla="*/ 63 h 73"/>
                    <a:gd name="T38" fmla="*/ 24 w 56"/>
                    <a:gd name="T39" fmla="*/ 68 h 73"/>
                    <a:gd name="T40" fmla="*/ 29 w 56"/>
                    <a:gd name="T41" fmla="*/ 73 h 73"/>
                    <a:gd name="T42" fmla="*/ 49 w 56"/>
                    <a:gd name="T43" fmla="*/ 73 h 73"/>
                    <a:gd name="T44" fmla="*/ 56 w 56"/>
                    <a:gd name="T45" fmla="*/ 66 h 73"/>
                    <a:gd name="T46" fmla="*/ 56 w 56"/>
                    <a:gd name="T47" fmla="*/ 58 h 73"/>
                    <a:gd name="T48" fmla="*/ 51 w 56"/>
                    <a:gd name="T49" fmla="*/ 51 h 73"/>
                    <a:gd name="T50" fmla="*/ 32 w 56"/>
                    <a:gd name="T51" fmla="*/ 42 h 73"/>
                    <a:gd name="T52" fmla="*/ 36 w 56"/>
                    <a:gd name="T53" fmla="*/ 35 h 73"/>
                    <a:gd name="T54" fmla="*/ 39 w 56"/>
                    <a:gd name="T55" fmla="*/ 28 h 73"/>
                    <a:gd name="T56" fmla="*/ 38 w 56"/>
                    <a:gd name="T57" fmla="*/ 23 h 73"/>
                    <a:gd name="T58" fmla="*/ 38 w 56"/>
                    <a:gd name="T59" fmla="*/ 17 h 73"/>
                    <a:gd name="T60" fmla="*/ 19 w 56"/>
                    <a:gd name="T61" fmla="*/ 0 h 73"/>
                    <a:gd name="T62" fmla="*/ 1 w 56"/>
                    <a:gd name="T63" fmla="*/ 17 h 73"/>
                    <a:gd name="T64" fmla="*/ 1 w 56"/>
                    <a:gd name="T65" fmla="*/ 23 h 73"/>
                    <a:gd name="T66" fmla="*/ 0 w 56"/>
                    <a:gd name="T67" fmla="*/ 28 h 73"/>
                    <a:gd name="T68" fmla="*/ 3 w 56"/>
                    <a:gd name="T69" fmla="*/ 35 h 73"/>
                    <a:gd name="T70" fmla="*/ 5 w 56"/>
                    <a:gd name="T71" fmla="*/ 40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56" h="73">
                      <a:moveTo>
                        <a:pt x="5" y="40"/>
                      </a:moveTo>
                      <a:cubicBezTo>
                        <a:pt x="6" y="42"/>
                        <a:pt x="9" y="43"/>
                        <a:pt x="11" y="41"/>
                      </a:cubicBezTo>
                      <a:cubicBezTo>
                        <a:pt x="14" y="40"/>
                        <a:pt x="14" y="37"/>
                        <a:pt x="13" y="35"/>
                      </a:cubicBezTo>
                      <a:cubicBezTo>
                        <a:pt x="12" y="34"/>
                        <a:pt x="12" y="32"/>
                        <a:pt x="11" y="31"/>
                      </a:cubicBezTo>
                      <a:cubicBezTo>
                        <a:pt x="11" y="30"/>
                        <a:pt x="10" y="28"/>
                        <a:pt x="10" y="28"/>
                      </a:cubicBezTo>
                      <a:cubicBezTo>
                        <a:pt x="10" y="27"/>
                        <a:pt x="11" y="26"/>
                        <a:pt x="11" y="24"/>
                      </a:cubicBezTo>
                      <a:cubicBezTo>
                        <a:pt x="11" y="17"/>
                        <a:pt x="11" y="17"/>
                        <a:pt x="11" y="17"/>
                      </a:cubicBezTo>
                      <a:cubicBezTo>
                        <a:pt x="11" y="14"/>
                        <a:pt x="12" y="10"/>
                        <a:pt x="19" y="10"/>
                      </a:cubicBezTo>
                      <a:cubicBezTo>
                        <a:pt x="27" y="10"/>
                        <a:pt x="28" y="14"/>
                        <a:pt x="28" y="17"/>
                      </a:cubicBezTo>
                      <a:cubicBezTo>
                        <a:pt x="28" y="24"/>
                        <a:pt x="28" y="24"/>
                        <a:pt x="28" y="24"/>
                      </a:cubicBezTo>
                      <a:cubicBezTo>
                        <a:pt x="28" y="26"/>
                        <a:pt x="28" y="27"/>
                        <a:pt x="29" y="28"/>
                      </a:cubicBezTo>
                      <a:cubicBezTo>
                        <a:pt x="28" y="29"/>
                        <a:pt x="28" y="30"/>
                        <a:pt x="27" y="31"/>
                      </a:cubicBezTo>
                      <a:cubicBezTo>
                        <a:pt x="27" y="33"/>
                        <a:pt x="25" y="36"/>
                        <a:pt x="24" y="37"/>
                      </a:cubicBezTo>
                      <a:cubicBezTo>
                        <a:pt x="23" y="38"/>
                        <a:pt x="22" y="40"/>
                        <a:pt x="22" y="41"/>
                      </a:cubicBezTo>
                      <a:cubicBezTo>
                        <a:pt x="22" y="44"/>
                        <a:pt x="22" y="44"/>
                        <a:pt x="22" y="44"/>
                      </a:cubicBezTo>
                      <a:cubicBezTo>
                        <a:pt x="22" y="44"/>
                        <a:pt x="22" y="45"/>
                        <a:pt x="23" y="45"/>
                      </a:cubicBezTo>
                      <a:cubicBezTo>
                        <a:pt x="23" y="48"/>
                        <a:pt x="26" y="52"/>
                        <a:pt x="46" y="60"/>
                      </a:cubicBezTo>
                      <a:cubicBezTo>
                        <a:pt x="46" y="63"/>
                        <a:pt x="46" y="63"/>
                        <a:pt x="46" y="63"/>
                      </a:cubicBezTo>
                      <a:cubicBezTo>
                        <a:pt x="29" y="63"/>
                        <a:pt x="29" y="63"/>
                        <a:pt x="29" y="63"/>
                      </a:cubicBezTo>
                      <a:cubicBezTo>
                        <a:pt x="26" y="63"/>
                        <a:pt x="24" y="66"/>
                        <a:pt x="24" y="68"/>
                      </a:cubicBezTo>
                      <a:cubicBezTo>
                        <a:pt x="24" y="71"/>
                        <a:pt x="26" y="73"/>
                        <a:pt x="29" y="73"/>
                      </a:cubicBezTo>
                      <a:cubicBezTo>
                        <a:pt x="49" y="73"/>
                        <a:pt x="49" y="73"/>
                        <a:pt x="49" y="73"/>
                      </a:cubicBezTo>
                      <a:cubicBezTo>
                        <a:pt x="53" y="73"/>
                        <a:pt x="56" y="70"/>
                        <a:pt x="56" y="66"/>
                      </a:cubicBezTo>
                      <a:cubicBezTo>
                        <a:pt x="56" y="58"/>
                        <a:pt x="56" y="58"/>
                        <a:pt x="56" y="58"/>
                      </a:cubicBezTo>
                      <a:cubicBezTo>
                        <a:pt x="56" y="55"/>
                        <a:pt x="54" y="52"/>
                        <a:pt x="51" y="51"/>
                      </a:cubicBezTo>
                      <a:cubicBezTo>
                        <a:pt x="38" y="46"/>
                        <a:pt x="34" y="44"/>
                        <a:pt x="32" y="42"/>
                      </a:cubicBezTo>
                      <a:cubicBezTo>
                        <a:pt x="34" y="40"/>
                        <a:pt x="35" y="38"/>
                        <a:pt x="36" y="35"/>
                      </a:cubicBezTo>
                      <a:cubicBezTo>
                        <a:pt x="38" y="33"/>
                        <a:pt x="39" y="30"/>
                        <a:pt x="39" y="28"/>
                      </a:cubicBezTo>
                      <a:cubicBezTo>
                        <a:pt x="39" y="26"/>
                        <a:pt x="39" y="25"/>
                        <a:pt x="38" y="23"/>
                      </a:cubicBezTo>
                      <a:cubicBezTo>
                        <a:pt x="38" y="17"/>
                        <a:pt x="38" y="17"/>
                        <a:pt x="38" y="17"/>
                      </a:cubicBezTo>
                      <a:cubicBezTo>
                        <a:pt x="38" y="7"/>
                        <a:pt x="31" y="0"/>
                        <a:pt x="19" y="0"/>
                      </a:cubicBezTo>
                      <a:cubicBezTo>
                        <a:pt x="8" y="0"/>
                        <a:pt x="1" y="7"/>
                        <a:pt x="1" y="17"/>
                      </a:cubicBezTo>
                      <a:cubicBezTo>
                        <a:pt x="1" y="23"/>
                        <a:pt x="1" y="23"/>
                        <a:pt x="1" y="23"/>
                      </a:cubicBezTo>
                      <a:cubicBezTo>
                        <a:pt x="0" y="25"/>
                        <a:pt x="0" y="26"/>
                        <a:pt x="0" y="28"/>
                      </a:cubicBezTo>
                      <a:cubicBezTo>
                        <a:pt x="0" y="30"/>
                        <a:pt x="1" y="33"/>
                        <a:pt x="3" y="35"/>
                      </a:cubicBezTo>
                      <a:cubicBezTo>
                        <a:pt x="3" y="36"/>
                        <a:pt x="4" y="38"/>
                        <a:pt x="5" y="4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0683" tIns="40341" rIns="80683" bIns="403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400"/>
                </a:p>
              </p:txBody>
            </p:sp>
            <p:sp>
              <p:nvSpPr>
                <p:cNvPr id="109" name="Freeform 500">
                  <a:extLst>
                    <a:ext uri="{FF2B5EF4-FFF2-40B4-BE49-F238E27FC236}">
                      <a16:creationId xmlns:a16="http://schemas.microsoft.com/office/drawing/2014/main" id="{E2CB5262-2879-45DB-BF65-BAF47F621F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82730" y="5804071"/>
                  <a:ext cx="192088" cy="90488"/>
                </a:xfrm>
                <a:custGeom>
                  <a:avLst/>
                  <a:gdLst>
                    <a:gd name="T0" fmla="*/ 87 w 92"/>
                    <a:gd name="T1" fmla="*/ 4 h 43"/>
                    <a:gd name="T2" fmla="*/ 81 w 92"/>
                    <a:gd name="T3" fmla="*/ 0 h 43"/>
                    <a:gd name="T4" fmla="*/ 77 w 92"/>
                    <a:gd name="T5" fmla="*/ 6 h 43"/>
                    <a:gd name="T6" fmla="*/ 82 w 92"/>
                    <a:gd name="T7" fmla="*/ 33 h 43"/>
                    <a:gd name="T8" fmla="*/ 10 w 92"/>
                    <a:gd name="T9" fmla="*/ 33 h 43"/>
                    <a:gd name="T10" fmla="*/ 14 w 92"/>
                    <a:gd name="T11" fmla="*/ 6 h 43"/>
                    <a:gd name="T12" fmla="*/ 10 w 92"/>
                    <a:gd name="T13" fmla="*/ 0 h 43"/>
                    <a:gd name="T14" fmla="*/ 5 w 92"/>
                    <a:gd name="T15" fmla="*/ 4 h 43"/>
                    <a:gd name="T16" fmla="*/ 0 w 92"/>
                    <a:gd name="T17" fmla="*/ 33 h 43"/>
                    <a:gd name="T18" fmla="*/ 0 w 92"/>
                    <a:gd name="T19" fmla="*/ 34 h 43"/>
                    <a:gd name="T20" fmla="*/ 10 w 92"/>
                    <a:gd name="T21" fmla="*/ 43 h 43"/>
                    <a:gd name="T22" fmla="*/ 82 w 92"/>
                    <a:gd name="T23" fmla="*/ 43 h 43"/>
                    <a:gd name="T24" fmla="*/ 92 w 92"/>
                    <a:gd name="T25" fmla="*/ 34 h 43"/>
                    <a:gd name="T26" fmla="*/ 92 w 92"/>
                    <a:gd name="T27" fmla="*/ 33 h 43"/>
                    <a:gd name="T28" fmla="*/ 87 w 92"/>
                    <a:gd name="T29" fmla="*/ 4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92" h="43">
                      <a:moveTo>
                        <a:pt x="87" y="4"/>
                      </a:moveTo>
                      <a:cubicBezTo>
                        <a:pt x="86" y="1"/>
                        <a:pt x="84" y="0"/>
                        <a:pt x="81" y="0"/>
                      </a:cubicBezTo>
                      <a:cubicBezTo>
                        <a:pt x="79" y="0"/>
                        <a:pt x="77" y="3"/>
                        <a:pt x="77" y="6"/>
                      </a:cubicBezTo>
                      <a:cubicBezTo>
                        <a:pt x="82" y="33"/>
                        <a:pt x="82" y="33"/>
                        <a:pt x="82" y="33"/>
                      </a:cubicBezTo>
                      <a:cubicBezTo>
                        <a:pt x="10" y="33"/>
                        <a:pt x="10" y="33"/>
                        <a:pt x="10" y="33"/>
                      </a:cubicBezTo>
                      <a:cubicBezTo>
                        <a:pt x="14" y="6"/>
                        <a:pt x="14" y="6"/>
                        <a:pt x="14" y="6"/>
                      </a:cubicBezTo>
                      <a:cubicBezTo>
                        <a:pt x="15" y="3"/>
                        <a:pt x="13" y="0"/>
                        <a:pt x="10" y="0"/>
                      </a:cubicBezTo>
                      <a:cubicBezTo>
                        <a:pt x="8" y="0"/>
                        <a:pt x="5" y="1"/>
                        <a:pt x="5" y="4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0" y="33"/>
                        <a:pt x="0" y="34"/>
                        <a:pt x="0" y="34"/>
                      </a:cubicBezTo>
                      <a:cubicBezTo>
                        <a:pt x="0" y="39"/>
                        <a:pt x="4" y="43"/>
                        <a:pt x="10" y="43"/>
                      </a:cubicBezTo>
                      <a:cubicBezTo>
                        <a:pt x="82" y="43"/>
                        <a:pt x="82" y="43"/>
                        <a:pt x="82" y="43"/>
                      </a:cubicBezTo>
                      <a:cubicBezTo>
                        <a:pt x="87" y="43"/>
                        <a:pt x="92" y="39"/>
                        <a:pt x="92" y="34"/>
                      </a:cubicBezTo>
                      <a:cubicBezTo>
                        <a:pt x="92" y="34"/>
                        <a:pt x="92" y="33"/>
                        <a:pt x="92" y="33"/>
                      </a:cubicBezTo>
                      <a:lnTo>
                        <a:pt x="87" y="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0683" tIns="40341" rIns="80683" bIns="403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400"/>
                </a:p>
              </p:txBody>
            </p:sp>
            <p:sp>
              <p:nvSpPr>
                <p:cNvPr id="110" name="Freeform 501">
                  <a:extLst>
                    <a:ext uri="{FF2B5EF4-FFF2-40B4-BE49-F238E27FC236}">
                      <a16:creationId xmlns:a16="http://schemas.microsoft.com/office/drawing/2014/main" id="{2D4605C5-BEC4-437C-8028-A381C2936C5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28746" y="5399261"/>
                  <a:ext cx="500063" cy="376238"/>
                </a:xfrm>
                <a:custGeom>
                  <a:avLst/>
                  <a:gdLst>
                    <a:gd name="T0" fmla="*/ 219 w 240"/>
                    <a:gd name="T1" fmla="*/ 0 h 180"/>
                    <a:gd name="T2" fmla="*/ 21 w 240"/>
                    <a:gd name="T3" fmla="*/ 0 h 180"/>
                    <a:gd name="T4" fmla="*/ 0 w 240"/>
                    <a:gd name="T5" fmla="*/ 21 h 180"/>
                    <a:gd name="T6" fmla="*/ 0 w 240"/>
                    <a:gd name="T7" fmla="*/ 158 h 180"/>
                    <a:gd name="T8" fmla="*/ 21 w 240"/>
                    <a:gd name="T9" fmla="*/ 180 h 180"/>
                    <a:gd name="T10" fmla="*/ 219 w 240"/>
                    <a:gd name="T11" fmla="*/ 180 h 180"/>
                    <a:gd name="T12" fmla="*/ 240 w 240"/>
                    <a:gd name="T13" fmla="*/ 158 h 180"/>
                    <a:gd name="T14" fmla="*/ 240 w 240"/>
                    <a:gd name="T15" fmla="*/ 21 h 180"/>
                    <a:gd name="T16" fmla="*/ 219 w 240"/>
                    <a:gd name="T17" fmla="*/ 0 h 180"/>
                    <a:gd name="T18" fmla="*/ 21 w 240"/>
                    <a:gd name="T19" fmla="*/ 9 h 180"/>
                    <a:gd name="T20" fmla="*/ 219 w 240"/>
                    <a:gd name="T21" fmla="*/ 9 h 180"/>
                    <a:gd name="T22" fmla="*/ 230 w 240"/>
                    <a:gd name="T23" fmla="*/ 21 h 180"/>
                    <a:gd name="T24" fmla="*/ 230 w 240"/>
                    <a:gd name="T25" fmla="*/ 140 h 180"/>
                    <a:gd name="T26" fmla="*/ 10 w 240"/>
                    <a:gd name="T27" fmla="*/ 140 h 180"/>
                    <a:gd name="T28" fmla="*/ 10 w 240"/>
                    <a:gd name="T29" fmla="*/ 21 h 180"/>
                    <a:gd name="T30" fmla="*/ 21 w 240"/>
                    <a:gd name="T31" fmla="*/ 9 h 180"/>
                    <a:gd name="T32" fmla="*/ 219 w 240"/>
                    <a:gd name="T33" fmla="*/ 170 h 180"/>
                    <a:gd name="T34" fmla="*/ 21 w 240"/>
                    <a:gd name="T35" fmla="*/ 170 h 180"/>
                    <a:gd name="T36" fmla="*/ 10 w 240"/>
                    <a:gd name="T37" fmla="*/ 158 h 180"/>
                    <a:gd name="T38" fmla="*/ 10 w 240"/>
                    <a:gd name="T39" fmla="*/ 150 h 180"/>
                    <a:gd name="T40" fmla="*/ 230 w 240"/>
                    <a:gd name="T41" fmla="*/ 150 h 180"/>
                    <a:gd name="T42" fmla="*/ 230 w 240"/>
                    <a:gd name="T43" fmla="*/ 158 h 180"/>
                    <a:gd name="T44" fmla="*/ 219 w 240"/>
                    <a:gd name="T45" fmla="*/ 17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40" h="180">
                      <a:moveTo>
                        <a:pt x="219" y="0"/>
                      </a:move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9" y="0"/>
                        <a:pt x="0" y="9"/>
                        <a:pt x="0" y="21"/>
                      </a:cubicBezTo>
                      <a:cubicBezTo>
                        <a:pt x="0" y="158"/>
                        <a:pt x="0" y="158"/>
                        <a:pt x="0" y="158"/>
                      </a:cubicBezTo>
                      <a:cubicBezTo>
                        <a:pt x="0" y="170"/>
                        <a:pt x="9" y="180"/>
                        <a:pt x="21" y="180"/>
                      </a:cubicBezTo>
                      <a:cubicBezTo>
                        <a:pt x="219" y="180"/>
                        <a:pt x="219" y="180"/>
                        <a:pt x="219" y="180"/>
                      </a:cubicBezTo>
                      <a:cubicBezTo>
                        <a:pt x="230" y="180"/>
                        <a:pt x="240" y="170"/>
                        <a:pt x="240" y="158"/>
                      </a:cubicBezTo>
                      <a:cubicBezTo>
                        <a:pt x="240" y="21"/>
                        <a:pt x="240" y="21"/>
                        <a:pt x="240" y="21"/>
                      </a:cubicBezTo>
                      <a:cubicBezTo>
                        <a:pt x="240" y="9"/>
                        <a:pt x="230" y="0"/>
                        <a:pt x="219" y="0"/>
                      </a:cubicBezTo>
                      <a:close/>
                      <a:moveTo>
                        <a:pt x="21" y="9"/>
                      </a:moveTo>
                      <a:cubicBezTo>
                        <a:pt x="219" y="9"/>
                        <a:pt x="219" y="9"/>
                        <a:pt x="219" y="9"/>
                      </a:cubicBezTo>
                      <a:cubicBezTo>
                        <a:pt x="225" y="9"/>
                        <a:pt x="230" y="15"/>
                        <a:pt x="230" y="21"/>
                      </a:cubicBezTo>
                      <a:cubicBezTo>
                        <a:pt x="230" y="140"/>
                        <a:pt x="230" y="140"/>
                        <a:pt x="230" y="140"/>
                      </a:cubicBezTo>
                      <a:cubicBezTo>
                        <a:pt x="10" y="140"/>
                        <a:pt x="10" y="140"/>
                        <a:pt x="10" y="140"/>
                      </a:cubicBezTo>
                      <a:cubicBezTo>
                        <a:pt x="10" y="21"/>
                        <a:pt x="10" y="21"/>
                        <a:pt x="10" y="21"/>
                      </a:cubicBezTo>
                      <a:cubicBezTo>
                        <a:pt x="10" y="15"/>
                        <a:pt x="15" y="9"/>
                        <a:pt x="21" y="9"/>
                      </a:cubicBezTo>
                      <a:close/>
                      <a:moveTo>
                        <a:pt x="219" y="170"/>
                      </a:moveTo>
                      <a:cubicBezTo>
                        <a:pt x="21" y="170"/>
                        <a:pt x="21" y="170"/>
                        <a:pt x="21" y="170"/>
                      </a:cubicBezTo>
                      <a:cubicBezTo>
                        <a:pt x="15" y="170"/>
                        <a:pt x="10" y="165"/>
                        <a:pt x="10" y="158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230" y="150"/>
                        <a:pt x="230" y="150"/>
                        <a:pt x="230" y="150"/>
                      </a:cubicBezTo>
                      <a:cubicBezTo>
                        <a:pt x="230" y="158"/>
                        <a:pt x="230" y="158"/>
                        <a:pt x="230" y="158"/>
                      </a:cubicBezTo>
                      <a:cubicBezTo>
                        <a:pt x="230" y="165"/>
                        <a:pt x="225" y="170"/>
                        <a:pt x="219" y="17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0683" tIns="40341" rIns="80683" bIns="403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400"/>
                </a:p>
              </p:txBody>
            </p:sp>
          </p:grpSp>
        </p:grp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1987F2D0-6608-40E2-9CDD-AFBD23EE7F78}"/>
                </a:ext>
              </a:extLst>
            </p:cNvPr>
            <p:cNvSpPr/>
            <p:nvPr/>
          </p:nvSpPr>
          <p:spPr bwMode="gray">
            <a:xfrm>
              <a:off x="260241" y="2720721"/>
              <a:ext cx="1603102" cy="39133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 lIns="66675" tIns="66675" rIns="66675" bIns="66675" rtlCol="0" anchor="ctr"/>
            <a:lstStyle/>
            <a:p>
              <a:pPr algn="ctr" defTabSz="685800">
                <a:lnSpc>
                  <a:spcPct val="106000"/>
                </a:lnSpc>
                <a:defRPr/>
              </a:pPr>
              <a:r>
                <a:rPr lang="en-US" sz="1400" b="1">
                  <a:latin typeface="+mj-lt"/>
                  <a:ea typeface="Open Sans" panose="020B0606030504020204" pitchFamily="34" charset="0"/>
                  <a:cs typeface="Open Sans" panose="020B0606030504020204" pitchFamily="34" charset="0"/>
                  <a:sym typeface="Open Sans"/>
                </a:rPr>
                <a:t>SFPDM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41E084B-A11B-4B1A-9334-B6013E8ACCD4}"/>
              </a:ext>
            </a:extLst>
          </p:cNvPr>
          <p:cNvGrpSpPr/>
          <p:nvPr/>
        </p:nvGrpSpPr>
        <p:grpSpPr>
          <a:xfrm>
            <a:off x="1581010" y="2917590"/>
            <a:ext cx="3286816" cy="1307777"/>
            <a:chOff x="1665935" y="3047160"/>
            <a:chExt cx="3533643" cy="1320473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6E9181E-208D-4CC5-9363-5CF2E5DED924}"/>
                </a:ext>
              </a:extLst>
            </p:cNvPr>
            <p:cNvSpPr txBox="1"/>
            <p:nvPr/>
          </p:nvSpPr>
          <p:spPr>
            <a:xfrm>
              <a:off x="1675016" y="3208979"/>
              <a:ext cx="3162448" cy="31489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defTabSz="685800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latin typeface="+mj-lt"/>
                  <a:ea typeface="Open Sans" panose="020B0606030504020204" pitchFamily="34" charset="0"/>
                  <a:cs typeface="Open Sans" panose="020B0606030504020204" pitchFamily="34" charset="0"/>
                  <a:sym typeface="Open Sans"/>
                </a:rPr>
                <a:t>SFPDM User Manual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801FD594-2211-453D-A3BD-A422A0B5BE64}"/>
                </a:ext>
              </a:extLst>
            </p:cNvPr>
            <p:cNvSpPr txBox="1"/>
            <p:nvPr/>
          </p:nvSpPr>
          <p:spPr>
            <a:xfrm>
              <a:off x="1665935" y="3047160"/>
              <a:ext cx="27446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>
                  <a:sym typeface="Wingdings" panose="05000000000000000000" pitchFamily="2" charset="2"/>
                </a:rPr>
                <a:t>Tools and Resources  User Manuals</a:t>
              </a:r>
              <a:endParaRPr lang="en-US" sz="1100" b="1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CABF1F4F-D104-4532-A548-1B381788A0B8}"/>
                </a:ext>
              </a:extLst>
            </p:cNvPr>
            <p:cNvSpPr txBox="1"/>
            <p:nvPr/>
          </p:nvSpPr>
          <p:spPr>
            <a:xfrm>
              <a:off x="1672650" y="3916984"/>
              <a:ext cx="3526928" cy="2616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>
                  <a:sym typeface="Wingdings" panose="05000000000000000000" pitchFamily="2" charset="2"/>
                </a:rPr>
                <a:t>Training Recordings  Systems and Applications</a:t>
              </a:r>
              <a:endParaRPr lang="en-US" sz="1100" b="1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FE8B9F1-303B-AA8C-92C8-E95228690F19}"/>
                </a:ext>
              </a:extLst>
            </p:cNvPr>
            <p:cNvSpPr txBox="1"/>
            <p:nvPr/>
          </p:nvSpPr>
          <p:spPr>
            <a:xfrm>
              <a:off x="1672650" y="3488110"/>
              <a:ext cx="2584362" cy="26161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r>
                <a:rPr lang="en-US" sz="1100" b="1">
                  <a:sym typeface="Wingdings" panose="05000000000000000000" pitchFamily="2" charset="2"/>
                </a:rPr>
                <a:t>Tools and Resources  Other Aids</a:t>
              </a:r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1031638-BABE-1B2A-A0F6-B454AB347639}"/>
                </a:ext>
              </a:extLst>
            </p:cNvPr>
            <p:cNvSpPr txBox="1"/>
            <p:nvPr/>
          </p:nvSpPr>
          <p:spPr>
            <a:xfrm>
              <a:off x="1683565" y="3798822"/>
              <a:ext cx="2743200" cy="56881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50000"/>
                </a:lnSpc>
              </a:pPr>
              <a:endParaRPr lang="en-US" sz="1100" dirty="0">
                <a:solidFill>
                  <a:schemeClr val="tx2"/>
                </a:solidFill>
                <a:ea typeface="+mn-lt"/>
                <a:cs typeface="+mn-lt"/>
              </a:endParaRPr>
            </a:p>
            <a:p>
              <a:pPr>
                <a:lnSpc>
                  <a:spcPct val="150000"/>
                </a:lnSpc>
              </a:pPr>
              <a:r>
                <a:rPr lang="en-US" sz="1100" dirty="0">
                  <a:solidFill>
                    <a:schemeClr val="tx2"/>
                  </a:solidFill>
                  <a:cs typeface="Arial"/>
                </a:rPr>
                <a:t>SFPDM Training Recording</a:t>
              </a:r>
              <a:endParaRPr lang="en-US" sz="1100" dirty="0">
                <a:solidFill>
                  <a:schemeClr val="tx2"/>
                </a:solidFill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FAA666B-18EF-AC86-F191-B5D778CC75B9}"/>
                </a:ext>
              </a:extLst>
            </p:cNvPr>
            <p:cNvSpPr txBox="1"/>
            <p:nvPr/>
          </p:nvSpPr>
          <p:spPr>
            <a:xfrm>
              <a:off x="1678869" y="3683639"/>
              <a:ext cx="2270173" cy="26161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ea typeface="+mn-lt"/>
                  <a:cs typeface="+mn-lt"/>
                  <a:sym typeface="Wingdings" panose="05000000000000000000" pitchFamily="2" charset="2"/>
                </a:rPr>
                <a:t>Business Rules and Errors Guide</a:t>
              </a:r>
              <a:endParaRPr lang="en-US" sz="1100" dirty="0">
                <a:solidFill>
                  <a:schemeClr val="tx2"/>
                </a:solidFill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sp>
        <p:nvSpPr>
          <p:cNvPr id="142" name="Text Placeholder 3">
            <a:extLst>
              <a:ext uri="{FF2B5EF4-FFF2-40B4-BE49-F238E27FC236}">
                <a16:creationId xmlns:a16="http://schemas.microsoft.com/office/drawing/2014/main" id="{402C39A8-966C-4719-9539-A723B5AD2E1A}"/>
              </a:ext>
            </a:extLst>
          </p:cNvPr>
          <p:cNvSpPr txBox="1">
            <a:spLocks/>
          </p:cNvSpPr>
          <p:nvPr/>
        </p:nvSpPr>
        <p:spPr>
          <a:xfrm>
            <a:off x="403549" y="1056491"/>
            <a:ext cx="4907867" cy="414160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050" b="0" i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429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b="0" i="0" kern="1200">
                <a:solidFill>
                  <a:srgbClr val="3C3C3B"/>
                </a:solidFill>
                <a:latin typeface="Arial"/>
                <a:ea typeface="+mn-ea"/>
                <a:cs typeface="Arial"/>
              </a:defRPr>
            </a:lvl2pPr>
            <a:lvl3pPr marL="685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750" b="0" i="0" kern="1200">
                <a:solidFill>
                  <a:srgbClr val="3C3C3B"/>
                </a:solidFill>
                <a:latin typeface="Arial"/>
                <a:ea typeface="+mn-ea"/>
                <a:cs typeface="Arial"/>
              </a:defRPr>
            </a:lvl3pPr>
            <a:lvl4pPr marL="10287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675" b="0" i="0" kern="1200">
                <a:solidFill>
                  <a:srgbClr val="3C3C3B"/>
                </a:solidFill>
                <a:latin typeface="Arial"/>
                <a:ea typeface="+mn-ea"/>
                <a:cs typeface="Arial"/>
              </a:defRPr>
            </a:lvl4pPr>
            <a:lvl5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675" b="0" i="0" kern="1200">
                <a:solidFill>
                  <a:srgbClr val="3C3C3B"/>
                </a:solidFill>
                <a:latin typeface="Arial"/>
                <a:ea typeface="+mn-ea"/>
                <a:cs typeface="Arial"/>
              </a:defRPr>
            </a:lvl5pPr>
            <a:lvl6pPr marL="17145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6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6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6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6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D6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following resources are available on GinnieMae.gov under </a:t>
            </a:r>
            <a:r>
              <a:rPr lang="en-US" sz="1400" b="1" i="0" dirty="0">
                <a:solidFill>
                  <a:srgbClr val="002D6A"/>
                </a:solidFill>
              </a:rPr>
              <a:t>Issuer Training:</a:t>
            </a:r>
            <a:endParaRPr lang="en-US" sz="1400" b="1" i="0" dirty="0">
              <a:solidFill>
                <a:srgbClr val="002D6A"/>
              </a:solidFill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D6A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417594F-0274-4842-BE99-354E5A6D7625}"/>
              </a:ext>
            </a:extLst>
          </p:cNvPr>
          <p:cNvGrpSpPr/>
          <p:nvPr/>
        </p:nvGrpSpPr>
        <p:grpSpPr>
          <a:xfrm>
            <a:off x="5847894" y="1693171"/>
            <a:ext cx="2856158" cy="1424363"/>
            <a:chOff x="2192778" y="4787821"/>
            <a:chExt cx="2856158" cy="1424363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C574E9E8-2656-4A83-87AF-879B807D733C}"/>
                </a:ext>
              </a:extLst>
            </p:cNvPr>
            <p:cNvSpPr/>
            <p:nvPr/>
          </p:nvSpPr>
          <p:spPr>
            <a:xfrm>
              <a:off x="3163169" y="4787821"/>
              <a:ext cx="736068" cy="6757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2E02CDD4-69A3-453D-AF58-8BC34D7FBA47}"/>
                </a:ext>
              </a:extLst>
            </p:cNvPr>
            <p:cNvSpPr txBox="1"/>
            <p:nvPr/>
          </p:nvSpPr>
          <p:spPr>
            <a:xfrm>
              <a:off x="2222228" y="5756176"/>
              <a:ext cx="2723423" cy="456008"/>
            </a:xfrm>
            <a:prstGeom prst="rect">
              <a:avLst/>
            </a:prstGeom>
            <a:noFill/>
          </p:spPr>
          <p:txBody>
            <a:bodyPr wrap="square" lIns="68580" tIns="34290" rIns="68580" bIns="34290" rtlCol="0" anchor="t">
              <a:noAutofit/>
            </a:bodyPr>
            <a:lstStyle/>
            <a:p>
              <a:pPr algn="ctr"/>
              <a:r>
                <a:rPr lang="en-US" sz="1200" dirty="0">
                  <a:ln w="0"/>
                  <a:latin typeface="+mj-lt"/>
                  <a:ea typeface="Calibri Light" charset="0"/>
                </a:rPr>
                <a:t>Dial 1-833-466-2435 </a:t>
              </a:r>
              <a:endParaRPr lang="en-US" sz="1200" dirty="0">
                <a:ln w="0"/>
                <a:latin typeface="+mj-lt"/>
                <a:ea typeface="Calibri Light" charset="0"/>
                <a:cs typeface="Arial"/>
              </a:endParaRPr>
            </a:p>
            <a:p>
              <a:pPr algn="ctr"/>
              <a:r>
                <a:rPr lang="en-US" sz="1200" b="1" i="0" u="none" strike="noStrike" dirty="0">
                  <a:effectLst/>
                  <a:latin typeface="+mj-lt"/>
                </a:rPr>
                <a:t>PDD / VTT Support: </a:t>
              </a:r>
              <a:r>
                <a:rPr lang="en-US" sz="1200" b="0" i="0" u="none" strike="noStrike" dirty="0">
                  <a:effectLst/>
                  <a:latin typeface="+mj-lt"/>
                </a:rPr>
                <a:t>Select 3 then 6 </a:t>
              </a:r>
            </a:p>
            <a:p>
              <a:pPr algn="ctr"/>
              <a:r>
                <a:rPr lang="en-US" sz="1200" b="1" i="0" u="none" strike="noStrike" dirty="0">
                  <a:effectLst/>
                  <a:latin typeface="+mj-lt"/>
                </a:rPr>
                <a:t>SFPDM Support: </a:t>
              </a:r>
              <a:r>
                <a:rPr lang="en-US" sz="1200" b="0" i="0" u="none" strike="noStrike" dirty="0">
                  <a:effectLst/>
                  <a:latin typeface="+mj-lt"/>
                </a:rPr>
                <a:t>Select 1 then 1 </a:t>
              </a:r>
              <a:endParaRPr lang="en-US" sz="1200" b="0" i="0" dirty="0">
                <a:effectLst/>
                <a:latin typeface="+mj-lt"/>
                <a:cs typeface="Arial"/>
              </a:endParaRPr>
            </a:p>
            <a:p>
              <a:pPr algn="ctr"/>
              <a:r>
                <a:rPr lang="en-US" sz="1200" b="0" i="0" dirty="0">
                  <a:effectLst/>
                  <a:latin typeface="+mj-lt"/>
                </a:rPr>
                <a:t>​</a:t>
              </a:r>
              <a:endParaRPr lang="en-US" sz="1200" b="0" i="0" dirty="0">
                <a:effectLst/>
                <a:latin typeface="+mj-lt"/>
                <a:cs typeface="Arial"/>
              </a:endParaRPr>
            </a:p>
            <a:p>
              <a:pPr algn="ctr"/>
              <a:endParaRPr lang="en-GB" sz="1200" dirty="0">
                <a:latin typeface="+mj-lt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7123144-764A-4BB2-A1E2-D337F2A4B164}"/>
                </a:ext>
              </a:extLst>
            </p:cNvPr>
            <p:cNvSpPr txBox="1"/>
            <p:nvPr/>
          </p:nvSpPr>
          <p:spPr>
            <a:xfrm>
              <a:off x="2192778" y="5473725"/>
              <a:ext cx="2856158" cy="3099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Ginnie Mae Customer Support</a:t>
              </a:r>
            </a:p>
          </p:txBody>
        </p:sp>
        <p:pic>
          <p:nvPicPr>
            <p:cNvPr id="78" name="Graphic 77" descr="Call center with solid fill">
              <a:extLst>
                <a:ext uri="{FF2B5EF4-FFF2-40B4-BE49-F238E27FC236}">
                  <a16:creationId xmlns:a16="http://schemas.microsoft.com/office/drawing/2014/main" id="{0B20F29A-22D5-4F2B-A092-49221924E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232216" y="4838666"/>
              <a:ext cx="601220" cy="574090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4FA651E-A2BE-4DD4-86DF-1A6F1DAFAB2F}"/>
              </a:ext>
            </a:extLst>
          </p:cNvPr>
          <p:cNvGrpSpPr/>
          <p:nvPr/>
        </p:nvGrpSpPr>
        <p:grpSpPr>
          <a:xfrm>
            <a:off x="5562806" y="3557926"/>
            <a:ext cx="3335705" cy="1702276"/>
            <a:chOff x="5851458" y="3593421"/>
            <a:chExt cx="3335705" cy="1702276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A71A698F-26DE-4277-A745-CFF5E8A765D0}"/>
                </a:ext>
              </a:extLst>
            </p:cNvPr>
            <p:cNvGrpSpPr/>
            <p:nvPr/>
          </p:nvGrpSpPr>
          <p:grpSpPr>
            <a:xfrm>
              <a:off x="5971381" y="3593421"/>
              <a:ext cx="3035139" cy="1197933"/>
              <a:chOff x="4752294" y="3523677"/>
              <a:chExt cx="3335705" cy="1308566"/>
            </a:xfrm>
          </p:grpSpPr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10FA7E0C-CCDA-4BB3-858C-DD8E92D09A18}"/>
                  </a:ext>
                </a:extLst>
              </p:cNvPr>
              <p:cNvSpPr/>
              <p:nvPr/>
            </p:nvSpPr>
            <p:spPr>
              <a:xfrm>
                <a:off x="6015486" y="3523677"/>
                <a:ext cx="808960" cy="73818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CFAB7F2C-0869-41F6-8B39-D6F4258BAFF4}"/>
                  </a:ext>
                </a:extLst>
              </p:cNvPr>
              <p:cNvSpPr txBox="1"/>
              <p:nvPr/>
            </p:nvSpPr>
            <p:spPr>
              <a:xfrm>
                <a:off x="4752294" y="4578327"/>
                <a:ext cx="3335705" cy="253916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 anchor="t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2"/>
                    </a:solidFill>
                    <a:hlinkClick r:id="rId7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GinnieMae_MISMO_Support@hud.gov</a:t>
                </a:r>
                <a:endParaRPr lang="en-US" sz="1200" dirty="0">
                  <a:solidFill>
                    <a:schemeClr val="tx2"/>
                  </a:solidFill>
                  <a:cs typeface="Arial"/>
                </a:endParaRP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89EB2467-A627-4F59-B3FE-E45620741200}"/>
                  </a:ext>
                </a:extLst>
              </p:cNvPr>
              <p:cNvSpPr txBox="1"/>
              <p:nvPr/>
            </p:nvSpPr>
            <p:spPr>
              <a:xfrm>
                <a:off x="5044746" y="4321701"/>
                <a:ext cx="2750439" cy="336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/>
                  <a:t>PDD / VTT Support Mailbox</a:t>
                </a:r>
              </a:p>
            </p:txBody>
          </p:sp>
          <p:pic>
            <p:nvPicPr>
              <p:cNvPr id="92" name="Graphic 91" descr="Open envelope">
                <a:extLst>
                  <a:ext uri="{FF2B5EF4-FFF2-40B4-BE49-F238E27FC236}">
                    <a16:creationId xmlns:a16="http://schemas.microsoft.com/office/drawing/2014/main" id="{6A770EE7-E45D-4D50-9DCD-B2D738B815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6099045" y="3595568"/>
                <a:ext cx="641840" cy="558555"/>
              </a:xfrm>
              <a:prstGeom prst="rect">
                <a:avLst/>
              </a:prstGeom>
            </p:spPr>
          </p:pic>
        </p:grp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65BFE805-2DDE-4BE5-B468-B8D123E9BAE8}"/>
                </a:ext>
              </a:extLst>
            </p:cNvPr>
            <p:cNvSpPr txBox="1"/>
            <p:nvPr/>
          </p:nvSpPr>
          <p:spPr>
            <a:xfrm>
              <a:off x="6409639" y="4809737"/>
              <a:ext cx="22637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SFPDM Support Mailbox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FE8E653F-5ADC-4B66-9FF9-45C3C1641FB1}"/>
                </a:ext>
              </a:extLst>
            </p:cNvPr>
            <p:cNvSpPr txBox="1"/>
            <p:nvPr/>
          </p:nvSpPr>
          <p:spPr>
            <a:xfrm>
              <a:off x="5851458" y="5041781"/>
              <a:ext cx="3335705" cy="253916"/>
            </a:xfrm>
            <a:prstGeom prst="rect">
              <a:avLst/>
            </a:prstGeom>
            <a:noFill/>
          </p:spPr>
          <p:txBody>
            <a:bodyPr wrap="square" lIns="68580" tIns="34290" rIns="68580" bIns="34290" rtlCol="0" anchor="t">
              <a:spAutoFit/>
            </a:bodyPr>
            <a:lstStyle/>
            <a:p>
              <a:pPr algn="ctr"/>
              <a:r>
                <a:rPr lang="en-US" sz="1200" u="sng">
                  <a:solidFill>
                    <a:schemeClr val="tx2"/>
                  </a:solidFill>
                  <a:effectLst/>
                  <a:latin typeface="Arial (body)"/>
                  <a:ea typeface="Calibri" panose="020F0502020204030204" pitchFamily="34" charset="0"/>
                  <a:hlinkClick r:id="rId10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askGinnieMae@hud.gov</a:t>
              </a:r>
              <a:endParaRPr lang="en-US" sz="1200">
                <a:solidFill>
                  <a:schemeClr val="tx2"/>
                </a:solidFill>
                <a:latin typeface="Arial (body)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9266108"/>
      </p:ext>
    </p:extLst>
  </p:cSld>
  <p:clrMapOvr>
    <a:masterClrMapping/>
  </p:clrMapOvr>
</p:sld>
</file>

<file path=ppt/theme/theme1.xml><?xml version="1.0" encoding="utf-8"?>
<a:theme xmlns:a="http://schemas.openxmlformats.org/drawingml/2006/main" name="1_PPT Educational Summit_TemplateV2">
  <a:themeElements>
    <a:clrScheme name="Custom 1">
      <a:dk1>
        <a:srgbClr val="002D6A"/>
      </a:dk1>
      <a:lt1>
        <a:sysClr val="window" lastClr="FFFFFF"/>
      </a:lt1>
      <a:dk2>
        <a:srgbClr val="002D6A"/>
      </a:dk2>
      <a:lt2>
        <a:srgbClr val="EEECE1"/>
      </a:lt2>
      <a:accent1>
        <a:srgbClr val="002D6A"/>
      </a:accent1>
      <a:accent2>
        <a:srgbClr val="7E0C6E"/>
      </a:accent2>
      <a:accent3>
        <a:srgbClr val="3B73B9"/>
      </a:accent3>
      <a:accent4>
        <a:srgbClr val="7D7D7D"/>
      </a:accent4>
      <a:accent5>
        <a:srgbClr val="B2BB1E"/>
      </a:accent5>
      <a:accent6>
        <a:srgbClr val="CFD4D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PPT Educational Summit_TemplateV2">
  <a:themeElements>
    <a:clrScheme name="Custom 1">
      <a:dk1>
        <a:srgbClr val="002D6A"/>
      </a:dk1>
      <a:lt1>
        <a:sysClr val="window" lastClr="FFFFFF"/>
      </a:lt1>
      <a:dk2>
        <a:srgbClr val="002D6A"/>
      </a:dk2>
      <a:lt2>
        <a:srgbClr val="EEECE1"/>
      </a:lt2>
      <a:accent1>
        <a:srgbClr val="002D6A"/>
      </a:accent1>
      <a:accent2>
        <a:srgbClr val="7E0C6E"/>
      </a:accent2>
      <a:accent3>
        <a:srgbClr val="3B73B9"/>
      </a:accent3>
      <a:accent4>
        <a:srgbClr val="7D7D7D"/>
      </a:accent4>
      <a:accent5>
        <a:srgbClr val="B2BB1E"/>
      </a:accent5>
      <a:accent6>
        <a:srgbClr val="CFD4D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PPT Educational Summit_TemplateV2">
  <a:themeElements>
    <a:clrScheme name="Custom 1">
      <a:dk1>
        <a:srgbClr val="002D6A"/>
      </a:dk1>
      <a:lt1>
        <a:sysClr val="window" lastClr="FFFFFF"/>
      </a:lt1>
      <a:dk2>
        <a:srgbClr val="002D6A"/>
      </a:dk2>
      <a:lt2>
        <a:srgbClr val="EEECE1"/>
      </a:lt2>
      <a:accent1>
        <a:srgbClr val="002D6A"/>
      </a:accent1>
      <a:accent2>
        <a:srgbClr val="7E0C6E"/>
      </a:accent2>
      <a:accent3>
        <a:srgbClr val="3B73B9"/>
      </a:accent3>
      <a:accent4>
        <a:srgbClr val="7D7D7D"/>
      </a:accent4>
      <a:accent5>
        <a:srgbClr val="B2BB1E"/>
      </a:accent5>
      <a:accent6>
        <a:srgbClr val="CFD4D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PPT Educational Summit_TemplateV2">
  <a:themeElements>
    <a:clrScheme name="Custom 1">
      <a:dk1>
        <a:srgbClr val="002D6A"/>
      </a:dk1>
      <a:lt1>
        <a:sysClr val="window" lastClr="FFFFFF"/>
      </a:lt1>
      <a:dk2>
        <a:srgbClr val="002D6A"/>
      </a:dk2>
      <a:lt2>
        <a:srgbClr val="EEECE1"/>
      </a:lt2>
      <a:accent1>
        <a:srgbClr val="002D6A"/>
      </a:accent1>
      <a:accent2>
        <a:srgbClr val="7E0C6E"/>
      </a:accent2>
      <a:accent3>
        <a:srgbClr val="3B73B9"/>
      </a:accent3>
      <a:accent4>
        <a:srgbClr val="7D7D7D"/>
      </a:accent4>
      <a:accent5>
        <a:srgbClr val="B2BB1E"/>
      </a:accent5>
      <a:accent6>
        <a:srgbClr val="CFD4D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a95661f37b548c0a835b74df6168878 xmlns="de691e59-5010-4ecb-9782-7a5fcd7f2ee7" xsi:nil="true"/>
    <Audience xmlns="2ba87f05-5005-43c2-a04a-40da95369251">Single Family Issuers</Audience>
    <Publish_x0020_Date xmlns="2ba87f05-5005-43c2-a04a-40da95369251">2023-04-27T04:00:00+00:00</Publish_x0020_Date>
    <TaxCatchAll xmlns="de691e59-5010-4ecb-9782-7a5fcd7f2ee7"/>
    <o81b1297f8ea44c4a1a18434f1b1b8c1 xmlns="de691e59-5010-4ecb-9782-7a5fcd7f2ee7" xsi:nil="true"/>
    <_dlc_DocId xmlns="de691e59-5010-4ecb-9782-7a5fcd7f2ee7">AZS6SFW4AK2Z-1993427224-156</_dlc_DocId>
    <_dlc_DocIdUrl xmlns="de691e59-5010-4ecb-9782-7a5fcd7f2ee7">
      <Url>https://cms.ginniemae.gov/issuers/issuer_training/_layouts/15/DocIdRedir.aspx?ID=AZS6SFW4AK2Z-1993427224-156</Url>
      <Description>AZS6SFW4AK2Z-1993427224-156</Description>
    </_dlc_DocIdUrl>
    <Training_x0020_Category xmlns="2ba87f05-5005-43c2-a04a-40da95369251">SINGLE FAMILY TRAINING PRESENTATIONS</Training_x0020_Categor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Training Presentation" ma:contentTypeID="0x01010034C8BC046AACC541B2BF11A0E538DF9C0034F9408F9E544B459ACBD01D777B2A28" ma:contentTypeVersion="11" ma:contentTypeDescription="" ma:contentTypeScope="" ma:versionID="e4c88aca0290e7c6095fd97a23abdbd2">
  <xsd:schema xmlns:xsd="http://www.w3.org/2001/XMLSchema" xmlns:xs="http://www.w3.org/2001/XMLSchema" xmlns:p="http://schemas.microsoft.com/office/2006/metadata/properties" xmlns:ns2="2ba87f05-5005-43c2-a04a-40da95369251" xmlns:ns3="de691e59-5010-4ecb-9782-7a5fcd7f2ee7" targetNamespace="http://schemas.microsoft.com/office/2006/metadata/properties" ma:root="true" ma:fieldsID="6400db13ea06e50d1d56ced61b9e96e5" ns2:_="" ns3:_="">
    <xsd:import namespace="2ba87f05-5005-43c2-a04a-40da95369251"/>
    <xsd:import namespace="de691e59-5010-4ecb-9782-7a5fcd7f2ee7"/>
    <xsd:element name="properties">
      <xsd:complexType>
        <xsd:sequence>
          <xsd:element name="documentManagement">
            <xsd:complexType>
              <xsd:all>
                <xsd:element ref="ns2:Training_x0020_Category"/>
                <xsd:element ref="ns2:Audience"/>
                <xsd:element ref="ns2:Publish_x0020_Date"/>
                <xsd:element ref="ns3:TaxCatchAll" minOccurs="0"/>
                <xsd:element ref="ns3:TaxCatchAllLabel" minOccurs="0"/>
                <xsd:element ref="ns3:o81b1297f8ea44c4a1a18434f1b1b8c1" minOccurs="0"/>
                <xsd:element ref="ns3:fa95661f37b548c0a835b74df6168878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87f05-5005-43c2-a04a-40da95369251" elementFormDefault="qualified">
    <xsd:import namespace="http://schemas.microsoft.com/office/2006/documentManagement/types"/>
    <xsd:import namespace="http://schemas.microsoft.com/office/infopath/2007/PartnerControls"/>
    <xsd:element name="Training_x0020_Category" ma:index="2" ma:displayName="Training Category" ma:default="GENERAL TRAINING PRESENTATIONS" ma:format="Dropdown" ma:internalName="Training_x0020_Category" ma:readOnly="false">
      <xsd:simpleType>
        <xsd:restriction base="dms:Choice">
          <xsd:enumeration value="GENERAL TRAINING PRESENTATIONS"/>
          <xsd:enumeration value="SINGLE FAMILY TRAINING PRESENTATIONS"/>
          <xsd:enumeration value="MULTIFAMILY ISSUER TRAINING PRESENTATIONS"/>
          <xsd:enumeration value="MGM ONBOARDING TRAINING RECORDINGS"/>
          <xsd:enumeration value="TRAINING RECORDINGS"/>
          <xsd:enumeration value="OUTREACH CALL OVERVIEWS"/>
        </xsd:restriction>
      </xsd:simpleType>
    </xsd:element>
    <xsd:element name="Audience" ma:index="3" ma:displayName="Audience" ma:default="Everyone" ma:format="Dropdown" ma:internalName="Audience" ma:readOnly="false">
      <xsd:simpleType>
        <xsd:restriction base="dms:Choice">
          <xsd:enumeration value="Everyone"/>
          <xsd:enumeration value="All MGM Users"/>
          <xsd:enumeration value="Organization Administrators"/>
          <xsd:enumeration value="Multifamily Issuers"/>
          <xsd:enumeration value="Depositors"/>
          <xsd:enumeration value="Single Family Issuers"/>
          <xsd:enumeration value="Single Family Issuers and Vendors"/>
          <xsd:enumeration value="Single Family / Multifamily"/>
          <xsd:enumeration value="Issuers / Document Custodians"/>
        </xsd:restriction>
      </xsd:simpleType>
    </xsd:element>
    <xsd:element name="Publish_x0020_Date" ma:index="4" ma:displayName="Publish Date" ma:default="[today]" ma:format="DateOnly" ma:internalName="Publish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91e59-5010-4ecb-9782-7a5fcd7f2ee7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8108a1cb-49b2-4356-ba49-6f5b0766f656}" ma:internalName="TaxCatchAll" ma:readOnly="false" ma:showField="CatchAllData" ma:web="de691e59-5010-4ecb-9782-7a5fcd7f2e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8108a1cb-49b2-4356-ba49-6f5b0766f656}" ma:internalName="TaxCatchAllLabel" ma:readOnly="true" ma:showField="CatchAllDataLabel" ma:web="de691e59-5010-4ecb-9782-7a5fcd7f2e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81b1297f8ea44c4a1a18434f1b1b8c1" ma:index="10" nillable="true" ma:displayName="Document Type_2" ma:hidden="true" ma:internalName="o81b1297f8ea44c4a1a18434f1b1b8c1" ma:readOnly="false">
      <xsd:simpleType>
        <xsd:restriction base="dms:Note"/>
      </xsd:simpleType>
    </xsd:element>
    <xsd:element name="fa95661f37b548c0a835b74df6168878" ma:index="11" nillable="true" ma:displayName="User Group_1" ma:hidden="true" ma:internalName="fa95661f37b548c0a835b74df6168878" ma:readOnly="false">
      <xsd:simpleType>
        <xsd:restriction base="dms:Note"/>
      </xsd:simpleType>
    </xsd:element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axOccurs="1" ma:index="1" ma:displayName="Topic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1ED56B-9B2F-4ADE-A9FD-9346648B3A2F}"/>
</file>

<file path=customXml/itemProps2.xml><?xml version="1.0" encoding="utf-8"?>
<ds:datastoreItem xmlns:ds="http://schemas.openxmlformats.org/officeDocument/2006/customXml" ds:itemID="{9284D83B-E74A-484E-96D4-FE4D371BA6F3}"/>
</file>

<file path=customXml/itemProps3.xml><?xml version="1.0" encoding="utf-8"?>
<ds:datastoreItem xmlns:ds="http://schemas.openxmlformats.org/officeDocument/2006/customXml" ds:itemID="{5396D507-74DF-44F2-9C99-17C9E43463F0}"/>
</file>

<file path=customXml/itemProps4.xml><?xml version="1.0" encoding="utf-8"?>
<ds:datastoreItem xmlns:ds="http://schemas.openxmlformats.org/officeDocument/2006/customXml" ds:itemID="{AA41DB11-810F-4585-94A4-8008B667B4D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7848</TotalTime>
  <Words>595</Words>
  <Application>Microsoft Office PowerPoint</Application>
  <PresentationFormat>On-screen Show (4:3)</PresentationFormat>
  <Paragraphs>94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Arial (body)</vt:lpstr>
      <vt:lpstr>Calibri</vt:lpstr>
      <vt:lpstr>Open Sans</vt:lpstr>
      <vt:lpstr>Wingdings</vt:lpstr>
      <vt:lpstr>Wingdings 2</vt:lpstr>
      <vt:lpstr>1_PPT Educational Summit_TemplateV2</vt:lpstr>
      <vt:lpstr>3_PPT Educational Summit_TemplateV2</vt:lpstr>
      <vt:lpstr>2_PPT Educational Summit_TemplateV2</vt:lpstr>
      <vt:lpstr>4_PPT Educational Summit_TemplateV2</vt:lpstr>
      <vt:lpstr>PowerPoint Presentation</vt:lpstr>
      <vt:lpstr>Agenda</vt:lpstr>
      <vt:lpstr>Validation &amp; Testing Tool (VTT) Overview</vt:lpstr>
      <vt:lpstr>VTT Validation Process</vt:lpstr>
      <vt:lpstr>VTT Tips for Development</vt:lpstr>
      <vt:lpstr>Key Resources and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Validation &amp; Testing Tool (VTT) Training Presentation</dc:title>
  <dc:creator>Byrd, Bradshaw</dc:creator>
  <cp:lastModifiedBy>Just-Buddy, Tesheka R</cp:lastModifiedBy>
  <cp:revision>70</cp:revision>
  <dcterms:created xsi:type="dcterms:W3CDTF">2020-09-14T13:15:49Z</dcterms:created>
  <dcterms:modified xsi:type="dcterms:W3CDTF">2023-04-25T15:10:19Z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0x01010034C8BC046AACC541B2BF11A0E538DF9C0034F9408F9E544B459ACBD01D777B2A28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2021-05-26T17:33:15Z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bc199e9b-1047-49a2-bcee-f7e5559762ea</vt:lpwstr>
  </property>
  <property fmtid="{D5CDD505-2E9C-101B-9397-08002B2CF9AE}" pid="9" name="MSIP_Label_ea60d57e-af5b-4752-ac57-3e4f28ca11dc_ContentBits">
    <vt:lpwstr>0</vt:lpwstr>
  </property>
  <property fmtid="{D5CDD505-2E9C-101B-9397-08002B2CF9AE}" pid="10" name="_dlc_DocIdItemGuid">
    <vt:lpwstr>42256a5c-ddaa-4b5d-9130-c08e0a34988b</vt:lpwstr>
  </property>
</Properties>
</file>